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4Bt45+UH0hRDPoTx4k7lT+SU9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6"/>
    <p:restoredTop sz="94663"/>
  </p:normalViewPr>
  <p:slideViewPr>
    <p:cSldViewPr snapToGrid="0" snapToObjects="1">
      <p:cViewPr varScale="1">
        <p:scale>
          <a:sx n="112" d="100"/>
          <a:sy n="112"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0cba5e652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e0cba5e652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e0cba5e652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400" i="1">
                <a:solidFill>
                  <a:srgbClr val="292929"/>
                </a:solidFill>
                <a:highlight>
                  <a:srgbClr val="FFFFFF"/>
                </a:highlight>
                <a:latin typeface="Georgia"/>
                <a:ea typeface="Georgia"/>
                <a:cs typeface="Georgia"/>
                <a:sym typeface="Georgia"/>
              </a:rPr>
              <a:t>Auto-Regressive (p)</a:t>
            </a:r>
            <a:r>
              <a:rPr lang="en-US" sz="1400">
                <a:solidFill>
                  <a:srgbClr val="292929"/>
                </a:solidFill>
                <a:highlight>
                  <a:srgbClr val="FFFFFF"/>
                </a:highlight>
                <a:latin typeface="Georgia"/>
                <a:ea typeface="Georgia"/>
                <a:cs typeface="Georgia"/>
                <a:sym typeface="Georgia"/>
              </a:rPr>
              <a:t> -&gt; Number of autoregressive terms.</a:t>
            </a:r>
            <a:endParaRPr sz="14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en-US" sz="1400" i="1">
                <a:solidFill>
                  <a:srgbClr val="292929"/>
                </a:solidFill>
                <a:highlight>
                  <a:srgbClr val="FFFFFF"/>
                </a:highlight>
                <a:latin typeface="Georgia"/>
                <a:ea typeface="Georgia"/>
                <a:cs typeface="Georgia"/>
                <a:sym typeface="Georgia"/>
              </a:rPr>
              <a:t>Integrated (d)</a:t>
            </a:r>
            <a:r>
              <a:rPr lang="en-US" sz="1400">
                <a:solidFill>
                  <a:srgbClr val="292929"/>
                </a:solidFill>
                <a:highlight>
                  <a:srgbClr val="FFFFFF"/>
                </a:highlight>
                <a:latin typeface="Georgia"/>
                <a:ea typeface="Georgia"/>
                <a:cs typeface="Georgia"/>
                <a:sym typeface="Georgia"/>
              </a:rPr>
              <a:t> -&gt; Number of non seasonal differences needed for stationarity.</a:t>
            </a:r>
            <a:endParaRPr sz="14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Arial"/>
              <a:buNone/>
            </a:pPr>
            <a:r>
              <a:rPr lang="en-US" sz="1400" i="1">
                <a:solidFill>
                  <a:srgbClr val="292929"/>
                </a:solidFill>
                <a:highlight>
                  <a:srgbClr val="FFFFFF"/>
                </a:highlight>
                <a:latin typeface="Georgia"/>
                <a:ea typeface="Georgia"/>
                <a:cs typeface="Georgia"/>
                <a:sym typeface="Georgia"/>
              </a:rPr>
              <a:t>Moving Average (q)</a:t>
            </a:r>
            <a:r>
              <a:rPr lang="en-US" sz="1400">
                <a:solidFill>
                  <a:srgbClr val="292929"/>
                </a:solidFill>
                <a:highlight>
                  <a:srgbClr val="FFFFFF"/>
                </a:highlight>
                <a:latin typeface="Georgia"/>
                <a:ea typeface="Georgia"/>
                <a:cs typeface="Georgia"/>
                <a:sym typeface="Georgia"/>
              </a:rPr>
              <a:t> -&gt; Number of lagged forecast errors in the prediction equation.</a:t>
            </a:r>
            <a:endParaRPr sz="1400">
              <a:solidFill>
                <a:srgbClr val="29292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600">
                <a:solidFill>
                  <a:srgbClr val="292929"/>
                </a:solidFill>
                <a:highlight>
                  <a:srgbClr val="FFFFFF"/>
                </a:highlight>
                <a:latin typeface="Georgia"/>
                <a:ea typeface="Georgia"/>
                <a:cs typeface="Georgia"/>
                <a:sym typeface="Georgia"/>
              </a:rPr>
              <a:t>In the Auto ARIMA model, note that small p,d,q values represent non-seasonal (Trend) components, and capital P, D, Q represent seasonal components</a:t>
            </a:r>
            <a:endParaRPr/>
          </a:p>
        </p:txBody>
      </p:sp>
      <p:sp>
        <p:nvSpPr>
          <p:cNvPr id="179" name="Google Shape;1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0cba5e652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e0cba5e652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best_model = SARIMAX(ts,order=auto_model.order,</a:t>
            </a:r>
            <a:endParaRPr/>
          </a:p>
          <a:p>
            <a:pPr marL="0" lvl="0" indent="0" algn="l" rtl="0">
              <a:lnSpc>
                <a:spcPct val="100000"/>
              </a:lnSpc>
              <a:spcBef>
                <a:spcPts val="0"/>
              </a:spcBef>
              <a:spcAft>
                <a:spcPts val="0"/>
              </a:spcAft>
              <a:buClr>
                <a:schemeClr val="dk1"/>
              </a:buClr>
              <a:buSzPts val="1100"/>
              <a:buFont typeface="Arial"/>
              <a:buNone/>
            </a:pPr>
            <a:r>
              <a:rPr lang="en-US"/>
              <a:t>                     seasonal_order=auto_model.seasonal_order).fit()</a:t>
            </a:r>
            <a:endParaRPr/>
          </a:p>
          <a:p>
            <a:pPr marL="0" lvl="0" indent="0" algn="l" rtl="0">
              <a:lnSpc>
                <a:spcPct val="100000"/>
              </a:lnSpc>
              <a:spcBef>
                <a:spcPts val="0"/>
              </a:spcBef>
              <a:spcAft>
                <a:spcPts val="0"/>
              </a:spcAft>
              <a:buClr>
                <a:schemeClr val="dk1"/>
              </a:buClr>
              <a:buSzPts val="1100"/>
              <a:buFont typeface="Arial"/>
              <a:buNone/>
            </a:pPr>
            <a:r>
              <a:rPr lang="en-US"/>
              <a:t>display(best_model.summary())</a:t>
            </a:r>
            <a:endParaRPr/>
          </a:p>
          <a:p>
            <a:pPr marL="0" lvl="0" indent="0" algn="l" rtl="0">
              <a:lnSpc>
                <a:spcPct val="100000"/>
              </a:lnSpc>
              <a:spcBef>
                <a:spcPts val="0"/>
              </a:spcBef>
              <a:spcAft>
                <a:spcPts val="0"/>
              </a:spcAft>
              <a:buClr>
                <a:schemeClr val="dk1"/>
              </a:buClr>
              <a:buSzPts val="1100"/>
              <a:buFont typeface="Arial"/>
              <a:buNone/>
            </a:pPr>
            <a:r>
              <a:rPr lang="en-US"/>
              <a:t>best_model.plot_diagnostics();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86" name="Google Shape;186;ge0cba5e652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cba5e65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e0cba5e652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e0cba5e652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0cba5e652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e0cba5e652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e0cba5e652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0cba5e652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e0cba5e652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e0cba5e652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0d7019c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e0d7019c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e0d7019c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0d7019c3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e0d7019c3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e0d7019c3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0d7019c3e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e0d7019c3e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e0d7019c3e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0cba5e65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e0cba5e65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ge0cba5e65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0cba5e65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e0cba5e65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heading = "&lt;h3&gt;Zillow Data Analysis Dashboard&lt;/h3&gt;\nPlease feel free to try various combinations of parameters to analyze results from different angles"</a:t>
            </a:r>
            <a:endParaRPr/>
          </a:p>
          <a:p>
            <a:pPr marL="0" lvl="0" indent="0" algn="l" rtl="0">
              <a:lnSpc>
                <a:spcPct val="100000"/>
              </a:lnSpc>
              <a:spcBef>
                <a:spcPts val="0"/>
              </a:spcBef>
              <a:spcAft>
                <a:spcPts val="0"/>
              </a:spcAft>
              <a:buClr>
                <a:schemeClr val="dk1"/>
              </a:buClr>
              <a:buSzPts val="1100"/>
              <a:buFont typeface="Arial"/>
              <a:buNone/>
            </a:pPr>
            <a:r>
              <a:rPr lang="en-US"/>
              <a:t>text = pnw.StaticText(value=heading, align="center")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dash3 = pn.Column(</a:t>
            </a:r>
            <a:endParaRPr/>
          </a:p>
          <a:p>
            <a:pPr marL="0" lvl="0" indent="0" algn="l" rtl="0">
              <a:lnSpc>
                <a:spcPct val="100000"/>
              </a:lnSpc>
              <a:spcBef>
                <a:spcPts val="0"/>
              </a:spcBef>
              <a:spcAft>
                <a:spcPts val="0"/>
              </a:spcAft>
              <a:buClr>
                <a:schemeClr val="dk1"/>
              </a:buClr>
              <a:buSzPts val="1100"/>
              <a:buFont typeface="Arial"/>
              <a:buNone/>
            </a:pPr>
            <a:r>
              <a:rPr lang="en-US"/>
              <a:t>                    text,</a:t>
            </a:r>
            <a:endParaRPr/>
          </a:p>
          <a:p>
            <a:pPr marL="0" lvl="0" indent="0" algn="l" rtl="0">
              <a:lnSpc>
                <a:spcPct val="100000"/>
              </a:lnSpc>
              <a:spcBef>
                <a:spcPts val="0"/>
              </a:spcBef>
              <a:spcAft>
                <a:spcPts val="0"/>
              </a:spcAft>
              <a:buClr>
                <a:schemeClr val="dk1"/>
              </a:buClr>
              <a:buSzPts val="1100"/>
              <a:buFont typeface="Arial"/>
              <a:buNone/>
            </a:pPr>
            <a:r>
              <a:rPr lang="en-US"/>
              <a:t>                    pn.Row(f1,f2, align="center"),</a:t>
            </a:r>
            <a:endParaRPr/>
          </a:p>
          <a:p>
            <a:pPr marL="0" lvl="0" indent="0" algn="l" rtl="0">
              <a:lnSpc>
                <a:spcPct val="100000"/>
              </a:lnSpc>
              <a:spcBef>
                <a:spcPts val="0"/>
              </a:spcBef>
              <a:spcAft>
                <a:spcPts val="0"/>
              </a:spcAft>
              <a:buClr>
                <a:schemeClr val="dk1"/>
              </a:buClr>
              <a:buSzPts val="1100"/>
              <a:buFont typeface="Arial"/>
              <a:buNone/>
            </a:pPr>
            <a:r>
              <a:rPr lang="en-US"/>
              <a:t>                    pn.Row(f3,f4, align="center"),</a:t>
            </a:r>
            <a:endParaRPr/>
          </a:p>
          <a:p>
            <a:pPr marL="0" lvl="0" indent="0" algn="l" rtl="0">
              <a:lnSpc>
                <a:spcPct val="100000"/>
              </a:lnSpc>
              <a:spcBef>
                <a:spcPts val="0"/>
              </a:spcBef>
              <a:spcAft>
                <a:spcPts val="0"/>
              </a:spcAft>
              <a:buClr>
                <a:schemeClr val="dk1"/>
              </a:buClr>
              <a:buSzPts val="1100"/>
              <a:buFont typeface="Arial"/>
              <a:buNone/>
            </a:pPr>
            <a:r>
              <a:rPr lang="en-US"/>
              <a:t>                    pn.Row(create_dash)</a:t>
            </a:r>
            <a:endParaRPr/>
          </a:p>
          <a:p>
            <a:pPr marL="0" lvl="0" indent="0" algn="l" rtl="0">
              <a:lnSpc>
                <a:spcPct val="100000"/>
              </a:lnSpc>
              <a:spcBef>
                <a:spcPts val="0"/>
              </a:spcBef>
              <a:spcAft>
                <a:spcPts val="0"/>
              </a:spcAft>
              <a:buClr>
                <a:schemeClr val="dk1"/>
              </a:buClr>
              <a:buSzPts val="1100"/>
              <a:buFont typeface="Arial"/>
              <a:buNone/>
            </a:pPr>
            <a:r>
              <a:rPr lang="en-US"/>
              <a:t>                )</a:t>
            </a:r>
            <a:endParaRPr/>
          </a:p>
          <a:p>
            <a:pPr marL="0" lvl="0" indent="0" algn="l" rtl="0">
              <a:lnSpc>
                <a:spcPct val="100000"/>
              </a:lnSpc>
              <a:spcBef>
                <a:spcPts val="0"/>
              </a:spcBef>
              <a:spcAft>
                <a:spcPts val="0"/>
              </a:spcAft>
              <a:buClr>
                <a:schemeClr val="dk1"/>
              </a:buClr>
              <a:buSzPts val="1100"/>
              <a:buFont typeface="Arial"/>
              <a:buNone/>
            </a:pPr>
            <a:r>
              <a:rPr lang="en-US"/>
              <a:t>dash3</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4" name="Google Shape;164;ge0cba5e65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Block S (Whit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800"/>
              <a:buNone/>
              <a:defRPr sz="28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 name="Google Shape;18;p11" descr="Syracuse University is presented next to a block S in orange on a white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19" name="Google Shape;19;p11" descr="Large orange blocky &quot;S&quot; placed on the bottom right corner of the slide. " title="Syracuse University Block S"/>
          <p:cNvPicPr preferRelativeResize="0"/>
          <p:nvPr/>
        </p:nvPicPr>
        <p:blipFill rotWithShape="1">
          <a:blip r:embed="rId3">
            <a:alphaModFix/>
          </a:blip>
          <a:srcRect t="-52" r="11376" b="6721"/>
          <a:stretch/>
        </p:blipFill>
        <p:spPr>
          <a:xfrm>
            <a:off x="7772400" y="457200"/>
            <a:ext cx="4416552" cy="6400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56"/>
        <p:cNvGrpSpPr/>
        <p:nvPr/>
      </p:nvGrpSpPr>
      <p:grpSpPr>
        <a:xfrm>
          <a:off x="0" y="0"/>
          <a:ext cx="0" cy="0"/>
          <a:chOff x="0" y="0"/>
          <a:chExt cx="0" cy="0"/>
        </a:xfrm>
      </p:grpSpPr>
      <p:sp>
        <p:nvSpPr>
          <p:cNvPr id="57" name="Google Shape;57;p20"/>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Only">
  <p:cSld name="Picture Only">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a:spLocks noGrp="1"/>
          </p:cNvSpPr>
          <p:nvPr>
            <p:ph type="pic" idx="2"/>
          </p:nvPr>
        </p:nvSpPr>
        <p:spPr>
          <a:xfrm>
            <a:off x="0" y="2070101"/>
            <a:ext cx="12192000" cy="4787899"/>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90000"/>
              </a:lnSpc>
              <a:spcBef>
                <a:spcPts val="1200"/>
              </a:spcBef>
              <a:spcAft>
                <a:spcPts val="0"/>
              </a:spcAft>
              <a:buClr>
                <a:schemeClr val="dk2"/>
              </a:buClr>
              <a:buSzPts val="2800"/>
              <a:buFont typeface="NTR"/>
              <a:buChar char="–"/>
              <a:defRPr sz="2800" b="0" i="0" u="none" strike="noStrike" cap="none">
                <a:solidFill>
                  <a:schemeClr val="accent1"/>
                </a:solidFill>
                <a:latin typeface="Arial"/>
                <a:ea typeface="Arial"/>
                <a:cs typeface="Arial"/>
                <a:sym typeface="Arial"/>
              </a:defRPr>
            </a:lvl2pPr>
            <a:lvl3pPr marR="0" lvl="2"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R="0" lvl="3"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R="0" lvl="4"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with Photo (Orange)">
  <p:cSld name="Section with Photo (Orange)">
    <p:bg>
      <p:bgPr>
        <a:solidFill>
          <a:schemeClr val="dk2"/>
        </a:solidFill>
        <a:effectLst/>
      </p:bgPr>
    </p:bg>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704031" y="1060809"/>
            <a:ext cx="5224821" cy="2852737"/>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body" idx="1"/>
          </p:nvPr>
        </p:nvSpPr>
        <p:spPr>
          <a:xfrm>
            <a:off x="704088" y="4114800"/>
            <a:ext cx="5224821" cy="15001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800"/>
              <a:buNone/>
              <a:defRPr sz="2800">
                <a:solidFill>
                  <a:schemeClr val="accent1"/>
                </a:solidFill>
              </a:defRPr>
            </a:lvl1pPr>
            <a:lvl2pPr marL="914400" lvl="1" indent="-228600" algn="l">
              <a:lnSpc>
                <a:spcPct val="90000"/>
              </a:lnSpc>
              <a:spcBef>
                <a:spcPts val="1200"/>
              </a:spcBef>
              <a:spcAft>
                <a:spcPts val="0"/>
              </a:spcAft>
              <a:buSzPts val="2000"/>
              <a:buNone/>
              <a:defRPr sz="2000">
                <a:solidFill>
                  <a:schemeClr val="lt1"/>
                </a:solidFill>
              </a:defRPr>
            </a:lvl2pPr>
            <a:lvl3pPr marL="1371600" lvl="2" indent="-228600" algn="l">
              <a:lnSpc>
                <a:spcPct val="90000"/>
              </a:lnSpc>
              <a:spcBef>
                <a:spcPts val="1200"/>
              </a:spcBef>
              <a:spcAft>
                <a:spcPts val="0"/>
              </a:spcAft>
              <a:buSzPts val="1800"/>
              <a:buNone/>
              <a:defRPr sz="1800">
                <a:solidFill>
                  <a:schemeClr val="lt1"/>
                </a:solidFill>
              </a:defRPr>
            </a:lvl3pPr>
            <a:lvl4pPr marL="1828800" lvl="3" indent="-228600" algn="l">
              <a:lnSpc>
                <a:spcPct val="90000"/>
              </a:lnSpc>
              <a:spcBef>
                <a:spcPts val="1200"/>
              </a:spcBef>
              <a:spcAft>
                <a:spcPts val="0"/>
              </a:spcAft>
              <a:buSzPts val="1600"/>
              <a:buNone/>
              <a:defRPr sz="1600">
                <a:solidFill>
                  <a:schemeClr val="lt1"/>
                </a:solidFill>
              </a:defRPr>
            </a:lvl4pPr>
            <a:lvl5pPr marL="2286000" lvl="4" indent="-228600" algn="l">
              <a:lnSpc>
                <a:spcPct val="90000"/>
              </a:lnSpc>
              <a:spcBef>
                <a:spcPts val="1200"/>
              </a:spcBef>
              <a:spcAft>
                <a:spcPts val="0"/>
              </a:spcAft>
              <a:buClr>
                <a:schemeClr val="lt1"/>
              </a:buClr>
              <a:buSzPts val="1600"/>
              <a:buNone/>
              <a:defRPr sz="1600">
                <a:solidFill>
                  <a:schemeClr val="lt1"/>
                </a:solidFill>
              </a:defRPr>
            </a:lvl5pPr>
            <a:lvl6pPr marL="2743200" lvl="5" indent="-228600" algn="l">
              <a:lnSpc>
                <a:spcPct val="90000"/>
              </a:lnSpc>
              <a:spcBef>
                <a:spcPts val="12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67" name="Google Shape;67;p24"/>
          <p:cNvSpPr>
            <a:spLocks noGrp="1"/>
          </p:cNvSpPr>
          <p:nvPr>
            <p:ph type="pic" idx="2"/>
          </p:nvPr>
        </p:nvSpPr>
        <p:spPr>
          <a:xfrm>
            <a:off x="6492240" y="0"/>
            <a:ext cx="569976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lt2"/>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90000"/>
              </a:lnSpc>
              <a:spcBef>
                <a:spcPts val="1200"/>
              </a:spcBef>
              <a:spcAft>
                <a:spcPts val="0"/>
              </a:spcAft>
              <a:buClr>
                <a:schemeClr val="lt2"/>
              </a:buClr>
              <a:buSzPts val="2800"/>
              <a:buFont typeface="NTR"/>
              <a:buChar char="–"/>
              <a:defRPr sz="2800" b="0" i="0" u="none" strike="noStrike" cap="none">
                <a:solidFill>
                  <a:schemeClr val="accent1"/>
                </a:solidFill>
                <a:latin typeface="Arial"/>
                <a:ea typeface="Arial"/>
                <a:cs typeface="Arial"/>
                <a:sym typeface="Arial"/>
              </a:defRPr>
            </a:lvl2pPr>
            <a:lvl3pPr marR="0" lvl="2"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R="0" lvl="3"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R="0" lvl="4"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R="0" lvl="5" algn="l" rtl="0">
              <a:lnSpc>
                <a:spcPct val="90000"/>
              </a:lnSpc>
              <a:spcBef>
                <a:spcPts val="12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Verdana"/>
                <a:ea typeface="Verdana"/>
                <a:cs typeface="Verdana"/>
                <a:sym typeface="Verdan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with Photo (Navy)">
  <p:cSld name="Section with Photo (Navy)">
    <p:bg>
      <p:bgPr>
        <a:solidFill>
          <a:schemeClr val="accent1"/>
        </a:solidFill>
        <a:effectLst/>
      </p:bgPr>
    </p:bg>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704031" y="1060809"/>
            <a:ext cx="5224821" cy="2852737"/>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704031" y="4114800"/>
            <a:ext cx="5224821" cy="15001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800"/>
              <a:buNone/>
              <a:defRPr sz="2800">
                <a:solidFill>
                  <a:schemeClr val="dk2"/>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
        <p:nvSpPr>
          <p:cNvPr id="71" name="Google Shape;71;p25"/>
          <p:cNvSpPr>
            <a:spLocks noGrp="1"/>
          </p:cNvSpPr>
          <p:nvPr>
            <p:ph type="pic" idx="2"/>
          </p:nvPr>
        </p:nvSpPr>
        <p:spPr>
          <a:xfrm>
            <a:off x="6492240" y="0"/>
            <a:ext cx="569976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90000"/>
              </a:lnSpc>
              <a:spcBef>
                <a:spcPts val="1200"/>
              </a:spcBef>
              <a:spcAft>
                <a:spcPts val="0"/>
              </a:spcAft>
              <a:buClr>
                <a:schemeClr val="dk2"/>
              </a:buClr>
              <a:buSzPts val="2800"/>
              <a:buFont typeface="NTR"/>
              <a:buChar char="–"/>
              <a:defRPr sz="2800" b="0" i="0" u="none" strike="noStrike" cap="none">
                <a:solidFill>
                  <a:schemeClr val="accent1"/>
                </a:solidFill>
                <a:latin typeface="Arial"/>
                <a:ea typeface="Arial"/>
                <a:cs typeface="Arial"/>
                <a:sym typeface="Arial"/>
              </a:defRPr>
            </a:lvl2pPr>
            <a:lvl3pPr marR="0" lvl="2"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R="0" lvl="3"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R="0" lvl="4"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Orange)"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1850" y="3836987"/>
            <a:ext cx="10515600" cy="1363663"/>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a:off x="831850" y="5357813"/>
            <a:ext cx="10515600" cy="719454"/>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800"/>
              <a:buNone/>
              <a:defRPr sz="2800">
                <a:solidFill>
                  <a:schemeClr val="accent1"/>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Navy)">
  <p:cSld name="Section (Navy)">
    <p:bg>
      <p:bgPr>
        <a:solidFill>
          <a:schemeClr val="accent1"/>
        </a:solid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831850" y="3836987"/>
            <a:ext cx="10515600" cy="1363663"/>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a:off x="831850" y="5357813"/>
            <a:ext cx="10515600" cy="719454"/>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2800"/>
              <a:buNone/>
              <a:defRPr sz="2800">
                <a:solidFill>
                  <a:schemeClr val="dk2"/>
                </a:solidFill>
              </a:defRPr>
            </a:lvl1pPr>
            <a:lvl2pPr marL="914400" lvl="1" indent="-228600" algn="l">
              <a:lnSpc>
                <a:spcPct val="90000"/>
              </a:lnSpc>
              <a:spcBef>
                <a:spcPts val="1200"/>
              </a:spcBef>
              <a:spcAft>
                <a:spcPts val="0"/>
              </a:spcAft>
              <a:buSzPts val="2000"/>
              <a:buNone/>
              <a:defRPr sz="2000">
                <a:solidFill>
                  <a:srgbClr val="909090"/>
                </a:solidFill>
              </a:defRPr>
            </a:lvl2pPr>
            <a:lvl3pPr marL="1371600" lvl="2" indent="-228600" algn="l">
              <a:lnSpc>
                <a:spcPct val="90000"/>
              </a:lnSpc>
              <a:spcBef>
                <a:spcPts val="1200"/>
              </a:spcBef>
              <a:spcAft>
                <a:spcPts val="0"/>
              </a:spcAft>
              <a:buSzPts val="1800"/>
              <a:buNone/>
              <a:defRPr sz="1800">
                <a:solidFill>
                  <a:srgbClr val="909090"/>
                </a:solidFill>
              </a:defRPr>
            </a:lvl3pPr>
            <a:lvl4pPr marL="1828800" lvl="3" indent="-228600" algn="l">
              <a:lnSpc>
                <a:spcPct val="90000"/>
              </a:lnSpc>
              <a:spcBef>
                <a:spcPts val="1200"/>
              </a:spcBef>
              <a:spcAft>
                <a:spcPts val="0"/>
              </a:spcAft>
              <a:buSzPts val="1600"/>
              <a:buNone/>
              <a:defRPr sz="1600">
                <a:solidFill>
                  <a:srgbClr val="909090"/>
                </a:solidFill>
              </a:defRPr>
            </a:lvl4pPr>
            <a:lvl5pPr marL="2286000" lvl="4" indent="-228600" algn="l">
              <a:lnSpc>
                <a:spcPct val="90000"/>
              </a:lnSpc>
              <a:spcBef>
                <a:spcPts val="1200"/>
              </a:spcBef>
              <a:spcAft>
                <a:spcPts val="0"/>
              </a:spcAft>
              <a:buClr>
                <a:srgbClr val="909090"/>
              </a:buClr>
              <a:buSzPts val="1600"/>
              <a:buNone/>
              <a:defRPr sz="1600">
                <a:solidFill>
                  <a:srgbClr val="909090"/>
                </a:solidFill>
              </a:defRPr>
            </a:lvl5pPr>
            <a:lvl6pPr marL="2743200" lvl="5" indent="-228600" algn="l">
              <a:lnSpc>
                <a:spcPct val="90000"/>
              </a:lnSpc>
              <a:spcBef>
                <a:spcPts val="1200"/>
              </a:spcBef>
              <a:spcAft>
                <a:spcPts val="0"/>
              </a:spcAft>
              <a:buClr>
                <a:srgbClr val="909090"/>
              </a:buClr>
              <a:buSzPts val="1600"/>
              <a:buNone/>
              <a:defRPr sz="1600">
                <a:solidFill>
                  <a:srgbClr val="909090"/>
                </a:solidFill>
              </a:defRPr>
            </a:lvl6pPr>
            <a:lvl7pPr marL="3200400" lvl="6" indent="-228600" algn="l">
              <a:lnSpc>
                <a:spcPct val="90000"/>
              </a:lnSpc>
              <a:spcBef>
                <a:spcPts val="500"/>
              </a:spcBef>
              <a:spcAft>
                <a:spcPts val="0"/>
              </a:spcAft>
              <a:buClr>
                <a:srgbClr val="909090"/>
              </a:buClr>
              <a:buSzPts val="1600"/>
              <a:buNone/>
              <a:defRPr sz="1600">
                <a:solidFill>
                  <a:srgbClr val="909090"/>
                </a:solidFill>
              </a:defRPr>
            </a:lvl7pPr>
            <a:lvl8pPr marL="3657600" lvl="7" indent="-228600" algn="l">
              <a:lnSpc>
                <a:spcPct val="90000"/>
              </a:lnSpc>
              <a:spcBef>
                <a:spcPts val="500"/>
              </a:spcBef>
              <a:spcAft>
                <a:spcPts val="0"/>
              </a:spcAft>
              <a:buClr>
                <a:srgbClr val="909090"/>
              </a:buClr>
              <a:buSzPts val="1600"/>
              <a:buNone/>
              <a:defRPr sz="1600">
                <a:solidFill>
                  <a:srgbClr val="909090"/>
                </a:solidFill>
              </a:defRPr>
            </a:lvl8pPr>
            <a:lvl9pPr marL="4114800" lvl="8" indent="-228600" algn="l">
              <a:lnSpc>
                <a:spcPct val="90000"/>
              </a:lnSpc>
              <a:spcBef>
                <a:spcPts val="500"/>
              </a:spcBef>
              <a:spcAft>
                <a:spcPts val="0"/>
              </a:spcAft>
              <a:buClr>
                <a:srgbClr val="909090"/>
              </a:buClr>
              <a:buSzPts val="1600"/>
              <a:buNone/>
              <a:defRPr sz="1600">
                <a:solidFill>
                  <a:srgbClr val="90909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dk2"/>
        </a:solidFill>
        <a:effectLst/>
      </p:bgPr>
    </p:bg>
    <p:spTree>
      <p:nvGrpSpPr>
        <p:cNvPr id="1" name="Shape 78"/>
        <p:cNvGrpSpPr/>
        <p:nvPr/>
      </p:nvGrpSpPr>
      <p:grpSpPr>
        <a:xfrm>
          <a:off x="0" y="0"/>
          <a:ext cx="0" cy="0"/>
          <a:chOff x="0" y="0"/>
          <a:chExt cx="0" cy="0"/>
        </a:xfrm>
      </p:grpSpPr>
      <p:sp>
        <p:nvSpPr>
          <p:cNvPr id="79" name="Google Shape;79;p28" descr="This rectangle is a decorative element that becomes a white background for the orange logo at the top left of the slide. " title="Decorative Background"/>
          <p:cNvSpPr/>
          <p:nvPr/>
        </p:nvSpPr>
        <p:spPr>
          <a:xfrm>
            <a:off x="0" y="0"/>
            <a:ext cx="12191999" cy="1188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0" name="Google Shape;80;p28"/>
          <p:cNvSpPr txBox="1">
            <a:spLocks noGrp="1"/>
          </p:cNvSpPr>
          <p:nvPr>
            <p:ph type="title"/>
          </p:nvPr>
        </p:nvSpPr>
        <p:spPr>
          <a:xfrm>
            <a:off x="3354332" y="2778847"/>
            <a:ext cx="5486400" cy="173736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6600"/>
              <a:buFont typeface="Arial"/>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1" name="Google Shape;81;p28" descr="Syracuse University is presented next to a block S in orange on a white background." title="Syracuse University Logo"/>
          <p:cNvPicPr preferRelativeResize="0"/>
          <p:nvPr/>
        </p:nvPicPr>
        <p:blipFill rotWithShape="1">
          <a:blip r:embed="rId2">
            <a:alphaModFix/>
          </a:blip>
          <a:srcRect l="-90" r="-90"/>
          <a:stretch/>
        </p:blipFill>
        <p:spPr>
          <a:xfrm>
            <a:off x="696058" y="365760"/>
            <a:ext cx="2418374" cy="457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losing Slide with Laurel (Orange)">
  <p:cSld name="Closing Slide with Laurel (Orange)">
    <p:bg>
      <p:bgPr>
        <a:solidFill>
          <a:schemeClr val="dk2"/>
        </a:solidFill>
        <a:effectLst/>
      </p:bgPr>
    </p:bg>
    <p:spTree>
      <p:nvGrpSpPr>
        <p:cNvPr id="1" name="Shape 82"/>
        <p:cNvGrpSpPr/>
        <p:nvPr/>
      </p:nvGrpSpPr>
      <p:grpSpPr>
        <a:xfrm>
          <a:off x="0" y="0"/>
          <a:ext cx="0" cy="0"/>
          <a:chOff x="0" y="0"/>
          <a:chExt cx="0" cy="0"/>
        </a:xfrm>
      </p:grpSpPr>
      <p:sp>
        <p:nvSpPr>
          <p:cNvPr id="83" name="Google Shape;83;p29"/>
          <p:cNvSpPr txBox="1">
            <a:spLocks noGrp="1"/>
          </p:cNvSpPr>
          <p:nvPr>
            <p:ph type="title"/>
          </p:nvPr>
        </p:nvSpPr>
        <p:spPr>
          <a:xfrm>
            <a:off x="740663" y="2766217"/>
            <a:ext cx="5486400" cy="173736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600"/>
              <a:buFont typeface="Arial"/>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29" descr="Syracuse University is presented next to a block S in white on an orange background." title="Syracuse University Logo"/>
          <p:cNvPicPr preferRelativeResize="0"/>
          <p:nvPr/>
        </p:nvPicPr>
        <p:blipFill rotWithShape="1">
          <a:blip r:embed="rId2">
            <a:alphaModFix/>
          </a:blip>
          <a:srcRect l="69" t="407" r="-67" b="-407"/>
          <a:stretch/>
        </p:blipFill>
        <p:spPr>
          <a:xfrm>
            <a:off x="740664" y="466344"/>
            <a:ext cx="3300984" cy="621792"/>
          </a:xfrm>
          <a:prstGeom prst="rect">
            <a:avLst/>
          </a:prstGeom>
          <a:noFill/>
          <a:ln>
            <a:noFill/>
          </a:ln>
        </p:spPr>
      </p:pic>
      <p:pic>
        <p:nvPicPr>
          <p:cNvPr id="85" name="Google Shape;85;p29" descr="The laurel from the Syracuse University seal is cropped to fit the right side of the slide. The laurel consists of a series of leaves in an arch. The laurel is white on top of an orange background." title="Syracuse University Laurel"/>
          <p:cNvPicPr preferRelativeResize="0"/>
          <p:nvPr/>
        </p:nvPicPr>
        <p:blipFill rotWithShape="1">
          <a:blip r:embed="rId3">
            <a:alphaModFix/>
          </a:blip>
          <a:srcRect l="-17" t="19247" r="69128" b="23975"/>
          <a:stretch/>
        </p:blipFill>
        <p:spPr>
          <a:xfrm>
            <a:off x="8339328" y="0"/>
            <a:ext cx="3849624"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20"/>
        <p:cNvGrpSpPr/>
        <p:nvPr/>
      </p:nvGrpSpPr>
      <p:grpSpPr>
        <a:xfrm>
          <a:off x="0" y="0"/>
          <a:ext cx="0" cy="0"/>
          <a:chOff x="0" y="0"/>
          <a:chExt cx="0" cy="0"/>
        </a:xfrm>
      </p:grpSpPr>
      <p:sp>
        <p:nvSpPr>
          <p:cNvPr id="21" name="Google Shape;21;p12"/>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body" idx="1"/>
          </p:nvPr>
        </p:nvSpPr>
        <p:spPr>
          <a:xfrm>
            <a:off x="838200" y="1825625"/>
            <a:ext cx="10515600" cy="4351338"/>
          </a:xfrm>
          <a:prstGeom prst="rect">
            <a:avLst/>
          </a:prstGeom>
          <a:noFill/>
          <a:ln>
            <a:noFill/>
          </a:ln>
        </p:spPr>
        <p:txBody>
          <a:bodyPr spcFirstLastPara="1" wrap="square" lIns="0" tIns="45700" rIns="0" bIns="45700" anchor="t" anchorCtr="0">
            <a:normAutofit/>
          </a:bodyPr>
          <a:lstStyle>
            <a:lvl1pPr marL="457200" lvl="0" indent="-431800" algn="l">
              <a:lnSpc>
                <a:spcPct val="90000"/>
              </a:lnSpc>
              <a:spcBef>
                <a:spcPts val="0"/>
              </a:spcBef>
              <a:spcAft>
                <a:spcPts val="0"/>
              </a:spcAft>
              <a:buSzPts val="3200"/>
              <a:buChar char="•"/>
              <a:defRPr sz="3200"/>
            </a:lvl1pPr>
            <a:lvl2pPr marL="914400" lvl="1" indent="-406400" algn="l">
              <a:lnSpc>
                <a:spcPct val="90000"/>
              </a:lnSpc>
              <a:spcBef>
                <a:spcPts val="1200"/>
              </a:spcBef>
              <a:spcAft>
                <a:spcPts val="0"/>
              </a:spcAft>
              <a:buSzPts val="2800"/>
              <a:buChar char="–"/>
              <a:defRPr sz="2800"/>
            </a:lvl2pPr>
            <a:lvl3pPr marL="1371600" lvl="2" indent="-406400" algn="l">
              <a:lnSpc>
                <a:spcPct val="90000"/>
              </a:lnSpc>
              <a:spcBef>
                <a:spcPts val="1200"/>
              </a:spcBef>
              <a:spcAft>
                <a:spcPts val="0"/>
              </a:spcAft>
              <a:buSzPts val="2800"/>
              <a:buChar char="▪"/>
              <a:defRPr sz="2800"/>
            </a:lvl3pPr>
            <a:lvl4pPr marL="1828800" lvl="3" indent="-381000" algn="l">
              <a:lnSpc>
                <a:spcPct val="90000"/>
              </a:lnSpc>
              <a:spcBef>
                <a:spcPts val="1200"/>
              </a:spcBef>
              <a:spcAft>
                <a:spcPts val="0"/>
              </a:spcAft>
              <a:buSzPts val="2400"/>
              <a:buChar char="–"/>
              <a:defRPr sz="2400"/>
            </a:lvl4pPr>
            <a:lvl5pPr marL="2286000" lvl="4" indent="-381000" algn="l">
              <a:lnSpc>
                <a:spcPct val="90000"/>
              </a:lnSpc>
              <a:spcBef>
                <a:spcPts val="1200"/>
              </a:spcBef>
              <a:spcAft>
                <a:spcPts val="0"/>
              </a:spcAft>
              <a:buClr>
                <a:schemeClr val="accent1"/>
              </a:buClr>
              <a:buSzPts val="2400"/>
              <a:buChar char="•"/>
              <a:defRPr sz="24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with Laurel (Navy)">
  <p:cSld name="Closing Slide with Laurel (Navy)">
    <p:bg>
      <p:bgPr>
        <a:solidFill>
          <a:schemeClr val="accent1"/>
        </a:solidFill>
        <a:effectLst/>
      </p:bgPr>
    </p:bg>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740664" y="2766217"/>
            <a:ext cx="5483335" cy="173736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6600"/>
              <a:buFont typeface="Arial"/>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30" descr="Syracuse University is presented next to a block S in orange on a navy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89" name="Google Shape;89;p30" descr="The laurel from the Syracuse University seal is cropped to fit the right side of the slide. The laurel consists of a series of leaves in an arch. The laurel is white on top of a navy background." title="Syracuse University Laurel"/>
          <p:cNvPicPr preferRelativeResize="0"/>
          <p:nvPr/>
        </p:nvPicPr>
        <p:blipFill rotWithShape="1">
          <a:blip r:embed="rId3">
            <a:alphaModFix/>
          </a:blip>
          <a:srcRect l="-17" t="19247" r="69128" b="23975"/>
          <a:stretch/>
        </p:blipFill>
        <p:spPr>
          <a:xfrm>
            <a:off x="8339328" y="0"/>
            <a:ext cx="3849624"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838200" y="1825625"/>
            <a:ext cx="10515600" cy="4351338"/>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SzPts val="3200"/>
              <a:buNone/>
              <a:defRPr sz="3200"/>
            </a:lvl1pPr>
            <a:lvl2pPr marL="914400" lvl="1" indent="-228600" algn="l">
              <a:lnSpc>
                <a:spcPct val="90000"/>
              </a:lnSpc>
              <a:spcBef>
                <a:spcPts val="1200"/>
              </a:spcBef>
              <a:spcAft>
                <a:spcPts val="0"/>
              </a:spcAft>
              <a:buSzPts val="2800"/>
              <a:buNone/>
              <a:defRPr sz="2800"/>
            </a:lvl2pPr>
            <a:lvl3pPr marL="1371600" lvl="2" indent="-228600" algn="l">
              <a:lnSpc>
                <a:spcPct val="90000"/>
              </a:lnSpc>
              <a:spcBef>
                <a:spcPts val="1200"/>
              </a:spcBef>
              <a:spcAft>
                <a:spcPts val="0"/>
              </a:spcAft>
              <a:buSzPts val="2800"/>
              <a:buNone/>
              <a:defRPr sz="2800"/>
            </a:lvl3pPr>
            <a:lvl4pPr marL="1828800" lvl="3" indent="-228600" algn="l">
              <a:lnSpc>
                <a:spcPct val="90000"/>
              </a:lnSpc>
              <a:spcBef>
                <a:spcPts val="1200"/>
              </a:spcBef>
              <a:spcAft>
                <a:spcPts val="0"/>
              </a:spcAft>
              <a:buSzPts val="2400"/>
              <a:buNone/>
              <a:defRPr sz="2400"/>
            </a:lvl4pPr>
            <a:lvl5pPr marL="2286000" lvl="4" indent="-228600" algn="l">
              <a:lnSpc>
                <a:spcPct val="90000"/>
              </a:lnSpc>
              <a:spcBef>
                <a:spcPts val="1200"/>
              </a:spcBef>
              <a:spcAft>
                <a:spcPts val="0"/>
              </a:spcAft>
              <a:buClr>
                <a:schemeClr val="accent1"/>
              </a:buClr>
              <a:buSzPts val="2400"/>
              <a:buNone/>
              <a:defRPr sz="24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Block S (Navy)">
  <p:cSld name="Title Slide with Block S (Navy)">
    <p:spTree>
      <p:nvGrpSpPr>
        <p:cNvPr id="1" name="Shape 26"/>
        <p:cNvGrpSpPr/>
        <p:nvPr/>
      </p:nvGrpSpPr>
      <p:grpSpPr>
        <a:xfrm>
          <a:off x="0" y="0"/>
          <a:ext cx="0" cy="0"/>
          <a:chOff x="0" y="0"/>
          <a:chExt cx="0" cy="0"/>
        </a:xfrm>
      </p:grpSpPr>
      <p:sp>
        <p:nvSpPr>
          <p:cNvPr id="27" name="Google Shape;27;p14"/>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800"/>
              <a:buNone/>
              <a:defRPr sz="28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9" name="Google Shape;29;p14" descr="Syracuse University is presented next to a block S in orange on a white background." title="Syracuse University Logo"/>
          <p:cNvPicPr preferRelativeResize="0"/>
          <p:nvPr/>
        </p:nvPicPr>
        <p:blipFill rotWithShape="1">
          <a:blip r:embed="rId2">
            <a:alphaModFix/>
          </a:blip>
          <a:srcRect/>
          <a:stretch/>
        </p:blipFill>
        <p:spPr>
          <a:xfrm>
            <a:off x="740664" y="466344"/>
            <a:ext cx="3300984" cy="621792"/>
          </a:xfrm>
          <a:prstGeom prst="rect">
            <a:avLst/>
          </a:prstGeom>
          <a:noFill/>
          <a:ln>
            <a:noFill/>
          </a:ln>
        </p:spPr>
      </p:pic>
      <p:pic>
        <p:nvPicPr>
          <p:cNvPr id="30" name="Google Shape;30;p14" descr="Large navy blocky &quot;S&quot; placed on the bottom right corner of the slide. " title="Syracuse University Block S"/>
          <p:cNvPicPr preferRelativeResize="0"/>
          <p:nvPr/>
        </p:nvPicPr>
        <p:blipFill rotWithShape="1">
          <a:blip r:embed="rId3">
            <a:alphaModFix/>
          </a:blip>
          <a:srcRect t="-53" r="11376" b="6718"/>
          <a:stretch/>
        </p:blipFill>
        <p:spPr>
          <a:xfrm>
            <a:off x="7772400" y="457200"/>
            <a:ext cx="4416552" cy="640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ith Block S (Orange)">
  <p:cSld name="Title Slide with Block S (Orange)">
    <p:bg>
      <p:bgPr>
        <a:solidFill>
          <a:schemeClr val="dk2"/>
        </a:solidFill>
        <a:effectLst/>
      </p:bgPr>
    </p:bg>
    <p:spTree>
      <p:nvGrpSpPr>
        <p:cNvPr id="1" name="Shape 31"/>
        <p:cNvGrpSpPr/>
        <p:nvPr/>
      </p:nvGrpSpPr>
      <p:grpSpPr>
        <a:xfrm>
          <a:off x="0" y="0"/>
          <a:ext cx="0" cy="0"/>
          <a:chOff x="0" y="0"/>
          <a:chExt cx="0" cy="0"/>
        </a:xfrm>
      </p:grpSpPr>
      <p:sp>
        <p:nvSpPr>
          <p:cNvPr id="32" name="Google Shape;32;p15"/>
          <p:cNvSpPr txBox="1">
            <a:spLocks noGrp="1"/>
          </p:cNvSpPr>
          <p:nvPr>
            <p:ph type="ctrTitle"/>
          </p:nvPr>
        </p:nvSpPr>
        <p:spPr>
          <a:xfrm>
            <a:off x="731520" y="1879447"/>
            <a:ext cx="6583680"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subTitle" idx="1"/>
          </p:nvPr>
        </p:nvSpPr>
        <p:spPr>
          <a:xfrm>
            <a:off x="731520" y="4975122"/>
            <a:ext cx="6583680"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800"/>
              <a:buNone/>
              <a:defRPr sz="28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4" name="Google Shape;34;p15" descr="Syracuse University is presented next to a block S in white on an orange background" title="Syracuse University Logo"/>
          <p:cNvPicPr preferRelativeResize="0"/>
          <p:nvPr/>
        </p:nvPicPr>
        <p:blipFill rotWithShape="1">
          <a:blip r:embed="rId2">
            <a:alphaModFix/>
          </a:blip>
          <a:srcRect l="69" t="407" r="-67" b="-407"/>
          <a:stretch/>
        </p:blipFill>
        <p:spPr>
          <a:xfrm>
            <a:off x="740664" y="466344"/>
            <a:ext cx="3300984" cy="621792"/>
          </a:xfrm>
          <a:prstGeom prst="rect">
            <a:avLst/>
          </a:prstGeom>
          <a:noFill/>
          <a:ln>
            <a:noFill/>
          </a:ln>
        </p:spPr>
      </p:pic>
      <p:pic>
        <p:nvPicPr>
          <p:cNvPr id="35" name="Google Shape;35;p15" descr="Large navy blocky &quot;S&quot; placed on the bottom right corner of the slide. " title="Syracuse University Block S"/>
          <p:cNvPicPr preferRelativeResize="0"/>
          <p:nvPr/>
        </p:nvPicPr>
        <p:blipFill rotWithShape="1">
          <a:blip r:embed="rId3">
            <a:alphaModFix/>
          </a:blip>
          <a:srcRect t="-53" r="11376" b="6718"/>
          <a:stretch/>
        </p:blipFill>
        <p:spPr>
          <a:xfrm>
            <a:off x="7772400" y="457200"/>
            <a:ext cx="4416552" cy="6400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with Photo (Orange)">
  <p:cSld name="Title Slide with Photo (Orange)">
    <p:bg>
      <p:bgPr>
        <a:solidFill>
          <a:schemeClr val="dk2"/>
        </a:solidFill>
        <a:effectLst/>
      </p:bgPr>
    </p:bg>
    <p:spTree>
      <p:nvGrpSpPr>
        <p:cNvPr id="1" name="Shape 36"/>
        <p:cNvGrpSpPr/>
        <p:nvPr/>
      </p:nvGrpSpPr>
      <p:grpSpPr>
        <a:xfrm>
          <a:off x="0" y="0"/>
          <a:ext cx="0" cy="0"/>
          <a:chOff x="0" y="0"/>
          <a:chExt cx="0" cy="0"/>
        </a:xfrm>
      </p:grpSpPr>
      <p:sp>
        <p:nvSpPr>
          <p:cNvPr id="37" name="Google Shape;37;p16"/>
          <p:cNvSpPr txBox="1">
            <a:spLocks noGrp="1"/>
          </p:cNvSpPr>
          <p:nvPr>
            <p:ph type="ctrTitle"/>
          </p:nvPr>
        </p:nvSpPr>
        <p:spPr>
          <a:xfrm>
            <a:off x="457200" y="1879447"/>
            <a:ext cx="4390103"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subTitle" idx="1"/>
          </p:nvPr>
        </p:nvSpPr>
        <p:spPr>
          <a:xfrm>
            <a:off x="457200" y="4975122"/>
            <a:ext cx="4390103"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800"/>
              <a:buNone/>
              <a:defRPr sz="28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16"/>
          <p:cNvSpPr>
            <a:spLocks noGrp="1"/>
          </p:cNvSpPr>
          <p:nvPr>
            <p:ph type="pic" idx="2"/>
          </p:nvPr>
        </p:nvSpPr>
        <p:spPr>
          <a:xfrm>
            <a:off x="5029200" y="0"/>
            <a:ext cx="716280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90000"/>
              </a:lnSpc>
              <a:spcBef>
                <a:spcPts val="1200"/>
              </a:spcBef>
              <a:spcAft>
                <a:spcPts val="0"/>
              </a:spcAft>
              <a:buClr>
                <a:schemeClr val="dk2"/>
              </a:buClr>
              <a:buSzPts val="2800"/>
              <a:buFont typeface="NTR"/>
              <a:buChar char="–"/>
              <a:defRPr sz="2800" b="0" i="0" u="none" strike="noStrike" cap="none">
                <a:solidFill>
                  <a:schemeClr val="accent1"/>
                </a:solidFill>
                <a:latin typeface="Arial"/>
                <a:ea typeface="Arial"/>
                <a:cs typeface="Arial"/>
                <a:sym typeface="Arial"/>
              </a:defRPr>
            </a:lvl2pPr>
            <a:lvl3pPr marR="0" lvl="2"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R="0" lvl="3"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R="0" lvl="4"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0" name="Google Shape;40;p16" descr="Syracuse University is presented next to a block S in white on an orange background" title="Syracuse University Logo"/>
          <p:cNvPicPr preferRelativeResize="0"/>
          <p:nvPr/>
        </p:nvPicPr>
        <p:blipFill rotWithShape="1">
          <a:blip r:embed="rId2">
            <a:alphaModFix/>
          </a:blip>
          <a:srcRect t="-735" b="734"/>
          <a:stretch/>
        </p:blipFill>
        <p:spPr>
          <a:xfrm>
            <a:off x="457200" y="457200"/>
            <a:ext cx="3300984" cy="62179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with Photo (Navy)">
  <p:cSld name="Title Slide with Photo (Navy)">
    <p:bg>
      <p:bgPr>
        <a:solidFill>
          <a:schemeClr val="accent1"/>
        </a:solidFill>
        <a:effectLst/>
      </p:bgPr>
    </p:bg>
    <p:spTree>
      <p:nvGrpSpPr>
        <p:cNvPr id="1" name="Shape 41"/>
        <p:cNvGrpSpPr/>
        <p:nvPr/>
      </p:nvGrpSpPr>
      <p:grpSpPr>
        <a:xfrm>
          <a:off x="0" y="0"/>
          <a:ext cx="0" cy="0"/>
          <a:chOff x="0" y="0"/>
          <a:chExt cx="0" cy="0"/>
        </a:xfrm>
      </p:grpSpPr>
      <p:sp>
        <p:nvSpPr>
          <p:cNvPr id="42" name="Google Shape;42;p17"/>
          <p:cNvSpPr txBox="1">
            <a:spLocks noGrp="1"/>
          </p:cNvSpPr>
          <p:nvPr>
            <p:ph type="ctrTitle"/>
          </p:nvPr>
        </p:nvSpPr>
        <p:spPr>
          <a:xfrm>
            <a:off x="457200" y="1879447"/>
            <a:ext cx="4390103"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subTitle" idx="1"/>
          </p:nvPr>
        </p:nvSpPr>
        <p:spPr>
          <a:xfrm>
            <a:off x="457200" y="4975122"/>
            <a:ext cx="4390103" cy="1039761"/>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SzPts val="2800"/>
              <a:buNone/>
              <a:defRPr sz="2800">
                <a:solidFill>
                  <a:schemeClr val="dk2"/>
                </a:solidFill>
              </a:defRPr>
            </a:lvl1pPr>
            <a:lvl2pPr lvl="1" algn="ctr">
              <a:lnSpc>
                <a:spcPct val="90000"/>
              </a:lnSpc>
              <a:spcBef>
                <a:spcPts val="1200"/>
              </a:spcBef>
              <a:spcAft>
                <a:spcPts val="0"/>
              </a:spcAft>
              <a:buSzPts val="2000"/>
              <a:buNone/>
              <a:defRPr sz="2000"/>
            </a:lvl2pPr>
            <a:lvl3pPr lvl="2" algn="ctr">
              <a:lnSpc>
                <a:spcPct val="90000"/>
              </a:lnSpc>
              <a:spcBef>
                <a:spcPts val="1200"/>
              </a:spcBef>
              <a:spcAft>
                <a:spcPts val="0"/>
              </a:spcAft>
              <a:buSzPts val="1800"/>
              <a:buNone/>
              <a:defRPr sz="1800"/>
            </a:lvl3pPr>
            <a:lvl4pPr lvl="3" algn="ctr">
              <a:lnSpc>
                <a:spcPct val="90000"/>
              </a:lnSpc>
              <a:spcBef>
                <a:spcPts val="1200"/>
              </a:spcBef>
              <a:spcAft>
                <a:spcPts val="0"/>
              </a:spcAft>
              <a:buSzPts val="1600"/>
              <a:buNone/>
              <a:defRPr sz="1600"/>
            </a:lvl4pPr>
            <a:lvl5pPr lvl="4" algn="ctr">
              <a:lnSpc>
                <a:spcPct val="90000"/>
              </a:lnSpc>
              <a:spcBef>
                <a:spcPts val="1200"/>
              </a:spcBef>
              <a:spcAft>
                <a:spcPts val="0"/>
              </a:spcAft>
              <a:buClr>
                <a:schemeClr val="accent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17"/>
          <p:cNvSpPr>
            <a:spLocks noGrp="1"/>
          </p:cNvSpPr>
          <p:nvPr>
            <p:ph type="pic" idx="2"/>
          </p:nvPr>
        </p:nvSpPr>
        <p:spPr>
          <a:xfrm>
            <a:off x="5029200" y="0"/>
            <a:ext cx="7162800" cy="6858000"/>
          </a:xfrm>
          <a:prstGeom prst="rect">
            <a:avLst/>
          </a:prstGeom>
          <a:solidFill>
            <a:schemeClr val="lt1"/>
          </a:solidFill>
          <a:ln>
            <a:noFill/>
          </a:ln>
        </p:spPr>
        <p:txBody>
          <a:bodyPr spcFirstLastPara="1" wrap="square" lIns="0" tIns="45700" rIns="0" bIns="45700" anchor="t" anchorCtr="0">
            <a:normAutofit/>
          </a:bodyPr>
          <a:lstStyle>
            <a:lvl1pPr marR="0" lvl="0" algn="l" rtl="0">
              <a:lnSpc>
                <a:spcPct val="90000"/>
              </a:lnSpc>
              <a:spcBef>
                <a:spcPts val="0"/>
              </a:spcBef>
              <a:spcAft>
                <a:spcPts val="0"/>
              </a:spcAft>
              <a:buClr>
                <a:schemeClr val="dk2"/>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90000"/>
              </a:lnSpc>
              <a:spcBef>
                <a:spcPts val="1200"/>
              </a:spcBef>
              <a:spcAft>
                <a:spcPts val="0"/>
              </a:spcAft>
              <a:buClr>
                <a:schemeClr val="dk2"/>
              </a:buClr>
              <a:buSzPts val="2800"/>
              <a:buFont typeface="NTR"/>
              <a:buChar char="–"/>
              <a:defRPr sz="2800" b="0" i="0" u="none" strike="noStrike" cap="none">
                <a:solidFill>
                  <a:schemeClr val="accent1"/>
                </a:solidFill>
                <a:latin typeface="Arial"/>
                <a:ea typeface="Arial"/>
                <a:cs typeface="Arial"/>
                <a:sym typeface="Arial"/>
              </a:defRPr>
            </a:lvl2pPr>
            <a:lvl3pPr marR="0" lvl="2"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R="0" lvl="3"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R="0" lvl="4"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R="0" lvl="5"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5" name="Google Shape;45;p17" descr="Syracuse University is presented next to a block S in orange on a navy background. " title="Syracuse University Logo"/>
          <p:cNvPicPr preferRelativeResize="0"/>
          <p:nvPr/>
        </p:nvPicPr>
        <p:blipFill rotWithShape="1">
          <a:blip r:embed="rId2">
            <a:alphaModFix/>
          </a:blip>
          <a:srcRect/>
          <a:stretch/>
        </p:blipFill>
        <p:spPr>
          <a:xfrm>
            <a:off x="457200" y="457200"/>
            <a:ext cx="3300984" cy="62179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838200" y="1825625"/>
            <a:ext cx="5181600" cy="43513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8"/>
          <p:cNvSpPr txBox="1">
            <a:spLocks noGrp="1"/>
          </p:cNvSpPr>
          <p:nvPr>
            <p:ph type="body" idx="2"/>
          </p:nvPr>
        </p:nvSpPr>
        <p:spPr>
          <a:xfrm>
            <a:off x="6172200" y="1825625"/>
            <a:ext cx="5181600" cy="43513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Clr>
                <a:schemeClr val="accent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with Subtitles">
  <p:cSld name="Two Columns with Subtitles">
    <p:spTree>
      <p:nvGrpSpPr>
        <p:cNvPr id="1" name="Shape 50"/>
        <p:cNvGrpSpPr/>
        <p:nvPr/>
      </p:nvGrpSpPr>
      <p:grpSpPr>
        <a:xfrm>
          <a:off x="0" y="0"/>
          <a:ext cx="0" cy="0"/>
          <a:chOff x="0" y="0"/>
          <a:chExt cx="0" cy="0"/>
        </a:xfrm>
      </p:grpSpPr>
      <p:sp>
        <p:nvSpPr>
          <p:cNvPr id="51" name="Google Shape;51;p19"/>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body" idx="1"/>
          </p:nvPr>
        </p:nvSpPr>
        <p:spPr>
          <a:xfrm>
            <a:off x="839788" y="1825625"/>
            <a:ext cx="5157787" cy="731520"/>
          </a:xfrm>
          <a:prstGeom prst="rect">
            <a:avLst/>
          </a:prstGeom>
          <a:noFill/>
          <a:ln>
            <a:noFill/>
          </a:ln>
        </p:spPr>
        <p:txBody>
          <a:bodyPr spcFirstLastPara="1" wrap="square" lIns="0" tIns="45700" rIns="0" bIns="45700" anchor="b" anchorCtr="0">
            <a:normAutofit/>
          </a:bodyPr>
          <a:lstStyle>
            <a:lvl1pPr marL="457200" lvl="0" indent="-228600" algn="l">
              <a:lnSpc>
                <a:spcPct val="90000"/>
              </a:lnSpc>
              <a:spcBef>
                <a:spcPts val="0"/>
              </a:spcBef>
              <a:spcAft>
                <a:spcPts val="0"/>
              </a:spcAft>
              <a:buSzPts val="2800"/>
              <a:buNone/>
              <a:defRPr sz="2800" b="1" i="0">
                <a:solidFill>
                  <a:schemeClr val="accent1"/>
                </a:solidFill>
                <a:latin typeface="Arial"/>
                <a:ea typeface="Arial"/>
                <a:cs typeface="Arial"/>
                <a:sym typeface="Aria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1200"/>
              </a:spcBef>
              <a:spcAft>
                <a:spcPts val="0"/>
              </a:spcAft>
              <a:buSzPts val="1800"/>
              <a:buNone/>
              <a:defRPr sz="1800" b="1"/>
            </a:lvl3pPr>
            <a:lvl4pPr marL="1828800" lvl="3" indent="-228600" algn="l">
              <a:lnSpc>
                <a:spcPct val="90000"/>
              </a:lnSpc>
              <a:spcBef>
                <a:spcPts val="1200"/>
              </a:spcBef>
              <a:spcAft>
                <a:spcPts val="0"/>
              </a:spcAft>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9"/>
          <p:cNvSpPr txBox="1">
            <a:spLocks noGrp="1"/>
          </p:cNvSpPr>
          <p:nvPr>
            <p:ph type="body" idx="2"/>
          </p:nvPr>
        </p:nvSpPr>
        <p:spPr>
          <a:xfrm>
            <a:off x="839788" y="2651761"/>
            <a:ext cx="5157787" cy="3525202"/>
          </a:xfrm>
          <a:prstGeom prst="rect">
            <a:avLst/>
          </a:prstGeom>
          <a:noFill/>
          <a:ln>
            <a:noFill/>
          </a:ln>
        </p:spPr>
        <p:txBody>
          <a:bodyPr spcFirstLastPara="1" wrap="square" lIns="0" tIns="45700" rIns="0" bIns="45700" anchor="t" anchorCtr="0">
            <a:normAutofit/>
          </a:bodyPr>
          <a:lstStyle>
            <a:lvl1pPr marL="457200" lvl="0" indent="-406400" algn="l">
              <a:lnSpc>
                <a:spcPct val="90000"/>
              </a:lnSpc>
              <a:spcBef>
                <a:spcPts val="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81000" algn="l">
              <a:lnSpc>
                <a:spcPct val="90000"/>
              </a:lnSpc>
              <a:spcBef>
                <a:spcPts val="1200"/>
              </a:spcBef>
              <a:spcAft>
                <a:spcPts val="0"/>
              </a:spcAft>
              <a:buSzPts val="2400"/>
              <a:buChar char="▪"/>
              <a:defRPr sz="2400"/>
            </a:lvl3pPr>
            <a:lvl4pPr marL="1828800" lvl="3" indent="-355600" algn="l">
              <a:lnSpc>
                <a:spcPct val="90000"/>
              </a:lnSpc>
              <a:spcBef>
                <a:spcPts val="1200"/>
              </a:spcBef>
              <a:spcAft>
                <a:spcPts val="0"/>
              </a:spcAft>
              <a:buSzPts val="2000"/>
              <a:buChar char="–"/>
              <a:defRPr sz="2000"/>
            </a:lvl4pPr>
            <a:lvl5pPr marL="2286000" lvl="4" indent="-355600" algn="l">
              <a:lnSpc>
                <a:spcPct val="90000"/>
              </a:lnSpc>
              <a:spcBef>
                <a:spcPts val="1200"/>
              </a:spcBef>
              <a:spcAft>
                <a:spcPts val="0"/>
              </a:spcAft>
              <a:buClr>
                <a:schemeClr val="accent1"/>
              </a:buClr>
              <a:buSzPts val="2000"/>
              <a:buChar char="•"/>
              <a:defRPr sz="20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9"/>
          <p:cNvSpPr txBox="1">
            <a:spLocks noGrp="1"/>
          </p:cNvSpPr>
          <p:nvPr>
            <p:ph type="body" idx="3"/>
          </p:nvPr>
        </p:nvSpPr>
        <p:spPr>
          <a:xfrm>
            <a:off x="6172200" y="1825625"/>
            <a:ext cx="5183188" cy="731520"/>
          </a:xfrm>
          <a:prstGeom prst="rect">
            <a:avLst/>
          </a:prstGeom>
          <a:noFill/>
          <a:ln>
            <a:noFill/>
          </a:ln>
        </p:spPr>
        <p:txBody>
          <a:bodyPr spcFirstLastPara="1" wrap="square" lIns="0" tIns="45700" rIns="0" bIns="45700" anchor="b" anchorCtr="0">
            <a:normAutofit/>
          </a:bodyPr>
          <a:lstStyle>
            <a:lvl1pPr marL="457200" lvl="0" indent="-228600" algn="l">
              <a:lnSpc>
                <a:spcPct val="90000"/>
              </a:lnSpc>
              <a:spcBef>
                <a:spcPts val="0"/>
              </a:spcBef>
              <a:spcAft>
                <a:spcPts val="0"/>
              </a:spcAft>
              <a:buSzPts val="2800"/>
              <a:buNone/>
              <a:defRPr sz="2800" b="1" i="0">
                <a:solidFill>
                  <a:schemeClr val="accent1"/>
                </a:solidFill>
                <a:latin typeface="Arial"/>
                <a:ea typeface="Arial"/>
                <a:cs typeface="Arial"/>
                <a:sym typeface="Aria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1200"/>
              </a:spcBef>
              <a:spcAft>
                <a:spcPts val="0"/>
              </a:spcAft>
              <a:buSzPts val="1800"/>
              <a:buNone/>
              <a:defRPr sz="1800" b="1"/>
            </a:lvl3pPr>
            <a:lvl4pPr marL="1828800" lvl="3" indent="-228600" algn="l">
              <a:lnSpc>
                <a:spcPct val="90000"/>
              </a:lnSpc>
              <a:spcBef>
                <a:spcPts val="1200"/>
              </a:spcBef>
              <a:spcAft>
                <a:spcPts val="0"/>
              </a:spcAft>
              <a:buSzPts val="1600"/>
              <a:buNone/>
              <a:defRPr sz="1600" b="1"/>
            </a:lvl4pPr>
            <a:lvl5pPr marL="2286000" lvl="4" indent="-228600" algn="l">
              <a:lnSpc>
                <a:spcPct val="90000"/>
              </a:lnSpc>
              <a:spcBef>
                <a:spcPts val="1200"/>
              </a:spcBef>
              <a:spcAft>
                <a:spcPts val="0"/>
              </a:spcAft>
              <a:buClr>
                <a:schemeClr val="accent1"/>
              </a:buClr>
              <a:buSzPts val="1600"/>
              <a:buNone/>
              <a:defRPr sz="1600" b="1"/>
            </a:lvl5pPr>
            <a:lvl6pPr marL="2743200" lvl="5" indent="-228600" algn="l">
              <a:lnSpc>
                <a:spcPct val="90000"/>
              </a:lnSpc>
              <a:spcBef>
                <a:spcPts val="12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9"/>
          <p:cNvSpPr txBox="1">
            <a:spLocks noGrp="1"/>
          </p:cNvSpPr>
          <p:nvPr>
            <p:ph type="body" idx="4"/>
          </p:nvPr>
        </p:nvSpPr>
        <p:spPr>
          <a:xfrm>
            <a:off x="6172200" y="2651761"/>
            <a:ext cx="5183188" cy="3525202"/>
          </a:xfrm>
          <a:prstGeom prst="rect">
            <a:avLst/>
          </a:prstGeom>
          <a:noFill/>
          <a:ln>
            <a:noFill/>
          </a:ln>
        </p:spPr>
        <p:txBody>
          <a:bodyPr spcFirstLastPara="1" wrap="square" lIns="0" tIns="45700" rIns="0" bIns="45700" anchor="t" anchorCtr="0">
            <a:normAutofit/>
          </a:bodyPr>
          <a:lstStyle>
            <a:lvl1pPr marL="457200" lvl="0" indent="-406400" algn="l">
              <a:lnSpc>
                <a:spcPct val="90000"/>
              </a:lnSpc>
              <a:spcBef>
                <a:spcPts val="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81000" algn="l">
              <a:lnSpc>
                <a:spcPct val="90000"/>
              </a:lnSpc>
              <a:spcBef>
                <a:spcPts val="1200"/>
              </a:spcBef>
              <a:spcAft>
                <a:spcPts val="0"/>
              </a:spcAft>
              <a:buSzPts val="2400"/>
              <a:buChar char="▪"/>
              <a:defRPr sz="2400"/>
            </a:lvl3pPr>
            <a:lvl4pPr marL="1828800" lvl="3" indent="-355600" algn="l">
              <a:lnSpc>
                <a:spcPct val="90000"/>
              </a:lnSpc>
              <a:spcBef>
                <a:spcPts val="1200"/>
              </a:spcBef>
              <a:spcAft>
                <a:spcPts val="0"/>
              </a:spcAft>
              <a:buSzPts val="2000"/>
              <a:buChar char="–"/>
              <a:defRPr sz="2000"/>
            </a:lvl4pPr>
            <a:lvl5pPr marL="2286000" lvl="4" indent="-355600" algn="l">
              <a:lnSpc>
                <a:spcPct val="90000"/>
              </a:lnSpc>
              <a:spcBef>
                <a:spcPts val="1200"/>
              </a:spcBef>
              <a:spcAft>
                <a:spcPts val="0"/>
              </a:spcAft>
              <a:buClr>
                <a:schemeClr val="accent1"/>
              </a:buClr>
              <a:buSzPts val="2000"/>
              <a:buChar char="•"/>
              <a:defRPr sz="20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2544"/>
          </a:xfrm>
          <a:prstGeom prst="rect">
            <a:avLst/>
          </a:prstGeom>
          <a:noFill/>
          <a:ln>
            <a:noFill/>
          </a:ln>
        </p:spPr>
        <p:txBody>
          <a:bodyPr spcFirstLastPara="1" wrap="square" lIns="0" tIns="45700" rIns="0" bIns="45700" anchor="t" anchorCtr="0">
            <a:normAutofit/>
          </a:bodyPr>
          <a:lstStyle>
            <a:lvl1pPr marL="457200" marR="0" lvl="0" indent="-431800" algn="l" rtl="0">
              <a:lnSpc>
                <a:spcPct val="90000"/>
              </a:lnSpc>
              <a:spcBef>
                <a:spcPts val="0"/>
              </a:spcBef>
              <a:spcAft>
                <a:spcPts val="0"/>
              </a:spcAft>
              <a:buClr>
                <a:schemeClr val="dk2"/>
              </a:buClr>
              <a:buSzPts val="3200"/>
              <a:buFont typeface="Arial"/>
              <a:buChar char="•"/>
              <a:defRPr sz="32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200"/>
              </a:spcBef>
              <a:spcAft>
                <a:spcPts val="0"/>
              </a:spcAft>
              <a:buClr>
                <a:schemeClr val="dk2"/>
              </a:buClr>
              <a:buSzPts val="2800"/>
              <a:buFont typeface="NTR"/>
              <a:buChar char="–"/>
              <a:defRPr sz="2800" b="0" i="0" u="none" strike="noStrike" cap="none">
                <a:solidFill>
                  <a:schemeClr val="accent1"/>
                </a:solidFill>
                <a:latin typeface="Arial"/>
                <a:ea typeface="Arial"/>
                <a:cs typeface="Arial"/>
                <a:sym typeface="Arial"/>
              </a:defRPr>
            </a:lvl2pPr>
            <a:lvl3pPr marL="1371600" marR="0" lvl="2" indent="-406400" algn="l" rtl="0">
              <a:lnSpc>
                <a:spcPct val="90000"/>
              </a:lnSpc>
              <a:spcBef>
                <a:spcPts val="1200"/>
              </a:spcBef>
              <a:spcAft>
                <a:spcPts val="0"/>
              </a:spcAft>
              <a:buClr>
                <a:schemeClr val="accent1"/>
              </a:buClr>
              <a:buSzPts val="2800"/>
              <a:buFont typeface="Noto Sans Symbols"/>
              <a:buChar char="▪"/>
              <a:defRPr sz="2800" b="0" i="0" u="none" strike="noStrike" cap="none">
                <a:solidFill>
                  <a:schemeClr val="accent1"/>
                </a:solidFill>
                <a:latin typeface="Arial"/>
                <a:ea typeface="Arial"/>
                <a:cs typeface="Arial"/>
                <a:sym typeface="Arial"/>
              </a:defRPr>
            </a:lvl3pPr>
            <a:lvl4pPr marL="1828800" marR="0" lvl="3" indent="-381000" algn="l" rtl="0">
              <a:lnSpc>
                <a:spcPct val="90000"/>
              </a:lnSpc>
              <a:spcBef>
                <a:spcPts val="1200"/>
              </a:spcBef>
              <a:spcAft>
                <a:spcPts val="0"/>
              </a:spcAft>
              <a:buClr>
                <a:schemeClr val="accent1"/>
              </a:buClr>
              <a:buSzPts val="2400"/>
              <a:buFont typeface="NTR"/>
              <a:buChar char="–"/>
              <a:defRPr sz="2400" b="0" i="0" u="none" strike="noStrike" cap="none">
                <a:solidFill>
                  <a:schemeClr val="accent1"/>
                </a:solidFill>
                <a:latin typeface="Arial"/>
                <a:ea typeface="Arial"/>
                <a:cs typeface="Arial"/>
                <a:sym typeface="Arial"/>
              </a:defRPr>
            </a:lvl4pPr>
            <a:lvl5pPr marL="2286000" marR="0" lvl="4" indent="-381000" algn="l" rtl="0">
              <a:lnSpc>
                <a:spcPct val="90000"/>
              </a:lnSpc>
              <a:spcBef>
                <a:spcPts val="12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cxnSp>
        <p:nvCxnSpPr>
          <p:cNvPr id="12" name="Google Shape;12;p10"/>
          <p:cNvCxnSpPr/>
          <p:nvPr/>
        </p:nvCxnSpPr>
        <p:spPr>
          <a:xfrm>
            <a:off x="838200" y="6355845"/>
            <a:ext cx="10515600" cy="0"/>
          </a:xfrm>
          <a:prstGeom prst="straightConnector1">
            <a:avLst/>
          </a:prstGeom>
          <a:noFill/>
          <a:ln w="9525" cap="flat" cmpd="sng">
            <a:solidFill>
              <a:schemeClr val="dk2"/>
            </a:solidFill>
            <a:prstDash val="solid"/>
            <a:miter lim="800000"/>
            <a:headEnd type="none" w="sm" len="sm"/>
            <a:tailEnd type="none" w="sm" len="sm"/>
          </a:ln>
        </p:spPr>
      </p:cxnSp>
      <p:sp>
        <p:nvSpPr>
          <p:cNvPr id="13" name="Google Shape;13;p10"/>
          <p:cNvSpPr txBox="1"/>
          <p:nvPr/>
        </p:nvSpPr>
        <p:spPr>
          <a:xfrm>
            <a:off x="838200" y="6355845"/>
            <a:ext cx="1919243" cy="365125"/>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Syracuse University</a:t>
            </a:r>
            <a:endParaRPr sz="1400" b="0" i="0" u="none" strike="noStrike" cap="none">
              <a:solidFill>
                <a:srgbClr val="000000"/>
              </a:solidFill>
              <a:latin typeface="Arial"/>
              <a:ea typeface="Arial"/>
              <a:cs typeface="Arial"/>
              <a:sym typeface="Arial"/>
            </a:endParaRPr>
          </a:p>
        </p:txBody>
      </p:sp>
      <p:sp>
        <p:nvSpPr>
          <p:cNvPr id="14" name="Google Shape;14;p10"/>
          <p:cNvSpPr txBox="1"/>
          <p:nvPr/>
        </p:nvSpPr>
        <p:spPr>
          <a:xfrm>
            <a:off x="9434557" y="6355845"/>
            <a:ext cx="1919243" cy="365125"/>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2"/>
                </a:solidFill>
                <a:latin typeface="Arial"/>
                <a:ea typeface="Arial"/>
                <a:cs typeface="Arial"/>
                <a:sym typeface="Arial"/>
              </a:rPr>
              <a:t>‹#›</a:t>
            </a:fld>
            <a:endParaRPr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310500" y="2145900"/>
            <a:ext cx="7004700" cy="12387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2"/>
              </a:buClr>
              <a:buSzPts val="5400"/>
              <a:buFont typeface="Arial"/>
              <a:buNone/>
            </a:pPr>
            <a:r>
              <a:rPr lang="en-US"/>
              <a:t>IST 718 - Final Project</a:t>
            </a:r>
            <a:endParaRPr/>
          </a:p>
        </p:txBody>
      </p:sp>
      <p:sp>
        <p:nvSpPr>
          <p:cNvPr id="95" name="Google Shape;95;p1"/>
          <p:cNvSpPr txBox="1">
            <a:spLocks noGrp="1"/>
          </p:cNvSpPr>
          <p:nvPr>
            <p:ph type="subTitle" idx="1"/>
          </p:nvPr>
        </p:nvSpPr>
        <p:spPr>
          <a:xfrm>
            <a:off x="731520" y="4975122"/>
            <a:ext cx="6583680" cy="1610236"/>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800"/>
              <a:buNone/>
            </a:pPr>
            <a:r>
              <a:rPr lang="en-US"/>
              <a:t>Brian Taylor</a:t>
            </a:r>
            <a:endParaRPr/>
          </a:p>
          <a:p>
            <a:pPr marL="0" lvl="0" indent="0" algn="l" rtl="0">
              <a:lnSpc>
                <a:spcPct val="90000"/>
              </a:lnSpc>
              <a:spcBef>
                <a:spcPts val="1200"/>
              </a:spcBef>
              <a:spcAft>
                <a:spcPts val="0"/>
              </a:spcAft>
              <a:buSzPts val="2800"/>
              <a:buNone/>
            </a:pPr>
            <a:r>
              <a:rPr lang="en-US"/>
              <a:t>Matthew Stockhaus</a:t>
            </a:r>
            <a:endParaRPr/>
          </a:p>
          <a:p>
            <a:pPr marL="0" lvl="0" indent="0" algn="l" rtl="0">
              <a:lnSpc>
                <a:spcPct val="90000"/>
              </a:lnSpc>
              <a:spcBef>
                <a:spcPts val="1200"/>
              </a:spcBef>
              <a:spcAft>
                <a:spcPts val="0"/>
              </a:spcAft>
              <a:buSzPts val="2800"/>
              <a:buNone/>
            </a:pPr>
            <a:r>
              <a:rPr lang="en-US"/>
              <a:t>Sathish Rajendiran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e0cba5e652_0_61"/>
          <p:cNvPicPr preferRelativeResize="0"/>
          <p:nvPr/>
        </p:nvPicPr>
        <p:blipFill rotWithShape="1">
          <a:blip r:embed="rId3">
            <a:alphaModFix/>
          </a:blip>
          <a:srcRect t="901"/>
          <a:stretch/>
        </p:blipFill>
        <p:spPr>
          <a:xfrm>
            <a:off x="5159825" y="412375"/>
            <a:ext cx="6477000" cy="5436876"/>
          </a:xfrm>
          <a:prstGeom prst="rect">
            <a:avLst/>
          </a:prstGeom>
          <a:noFill/>
          <a:ln>
            <a:noFill/>
          </a:ln>
        </p:spPr>
      </p:pic>
      <p:sp>
        <p:nvSpPr>
          <p:cNvPr id="175" name="Google Shape;175;ge0cba5e652_0_61"/>
          <p:cNvSpPr txBox="1">
            <a:spLocks noGrp="1"/>
          </p:cNvSpPr>
          <p:nvPr>
            <p:ph type="title"/>
          </p:nvPr>
        </p:nvSpPr>
        <p:spPr>
          <a:xfrm>
            <a:off x="185050" y="2514750"/>
            <a:ext cx="4530300" cy="6696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Correlation Graph</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838200" y="18255"/>
            <a:ext cx="10515600" cy="1325563"/>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Advance Analysis - Machine Learning Models</a:t>
            </a:r>
            <a:endParaRPr/>
          </a:p>
        </p:txBody>
      </p:sp>
      <p:sp>
        <p:nvSpPr>
          <p:cNvPr id="182" name="Google Shape;182;p8"/>
          <p:cNvSpPr txBox="1">
            <a:spLocks noGrp="1"/>
          </p:cNvSpPr>
          <p:nvPr>
            <p:ph type="body" idx="1"/>
          </p:nvPr>
        </p:nvSpPr>
        <p:spPr>
          <a:xfrm>
            <a:off x="838200" y="1343818"/>
            <a:ext cx="10515600" cy="4351338"/>
          </a:xfrm>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SzPts val="3200"/>
              <a:buChar char="•"/>
            </a:pPr>
            <a:r>
              <a:rPr lang="en-US"/>
              <a:t> Modeling techniques used:</a:t>
            </a:r>
            <a:endParaRPr/>
          </a:p>
          <a:p>
            <a:pPr marL="685800" lvl="1" indent="-438150" algn="l" rtl="0">
              <a:lnSpc>
                <a:spcPct val="90000"/>
              </a:lnSpc>
              <a:spcBef>
                <a:spcPts val="1200"/>
              </a:spcBef>
              <a:spcAft>
                <a:spcPts val="0"/>
              </a:spcAft>
              <a:buSzPts val="2400"/>
              <a:buChar char="–"/>
            </a:pPr>
            <a:r>
              <a:rPr lang="en-US" sz="2400"/>
              <a:t>Autocorrelation, Partial Autocorrelation </a:t>
            </a:r>
            <a:endParaRPr sz="2400"/>
          </a:p>
          <a:p>
            <a:pPr marL="685800" lvl="1" indent="-438150" algn="l" rtl="0">
              <a:lnSpc>
                <a:spcPct val="90000"/>
              </a:lnSpc>
              <a:spcBef>
                <a:spcPts val="1200"/>
              </a:spcBef>
              <a:spcAft>
                <a:spcPts val="0"/>
              </a:spcAft>
              <a:buSzPts val="2400"/>
              <a:buChar char="–"/>
            </a:pPr>
            <a:r>
              <a:rPr lang="en-US" sz="2400"/>
              <a:t>SARIMAX models focusing on CA, NC, and VA</a:t>
            </a:r>
            <a:endParaRPr sz="2400"/>
          </a:p>
          <a:p>
            <a:pPr marL="1371600" lvl="2" indent="-381000" algn="l" rtl="0">
              <a:lnSpc>
                <a:spcPct val="90000"/>
              </a:lnSpc>
              <a:spcBef>
                <a:spcPts val="1200"/>
              </a:spcBef>
              <a:spcAft>
                <a:spcPts val="0"/>
              </a:spcAft>
              <a:buSzPts val="2400"/>
              <a:buChar char="▪"/>
            </a:pPr>
            <a:r>
              <a:rPr lang="en-US" sz="2400"/>
              <a:t>Auto ARIMA &amp; Grid Search Framework</a:t>
            </a:r>
            <a:endParaRPr sz="2400"/>
          </a:p>
          <a:p>
            <a:pPr marL="685800" lvl="1" indent="-438150" algn="l" rtl="0">
              <a:lnSpc>
                <a:spcPct val="90000"/>
              </a:lnSpc>
              <a:spcBef>
                <a:spcPts val="1200"/>
              </a:spcBef>
              <a:spcAft>
                <a:spcPts val="0"/>
              </a:spcAft>
              <a:buSzPts val="2400"/>
              <a:buChar char="–"/>
            </a:pPr>
            <a:r>
              <a:rPr lang="en-US"/>
              <a:t>Prophet (Entire U.S.)</a:t>
            </a:r>
            <a:endParaRPr/>
          </a:p>
          <a:p>
            <a:pPr marL="685800" lvl="1" indent="-76200" algn="l" rtl="0">
              <a:lnSpc>
                <a:spcPct val="90000"/>
              </a:lnSpc>
              <a:spcBef>
                <a:spcPts val="1200"/>
              </a:spcBef>
              <a:spcAft>
                <a:spcPts val="0"/>
              </a:spcAft>
              <a:buSzPts val="2400"/>
              <a:buNone/>
            </a:pPr>
            <a:endParaRPr sz="2400"/>
          </a:p>
          <a:p>
            <a:pPr marL="685800" lvl="1" indent="-50800" algn="l" rtl="0">
              <a:lnSpc>
                <a:spcPct val="90000"/>
              </a:lnSpc>
              <a:spcBef>
                <a:spcPts val="1200"/>
              </a:spcBef>
              <a:spcAft>
                <a:spcPts val="0"/>
              </a:spcAft>
              <a:buSzPts val="2800"/>
              <a:buNone/>
            </a:pPr>
            <a:endParaRPr/>
          </a:p>
          <a:p>
            <a:pPr marL="685800" lvl="1" indent="-50800" algn="l" rtl="0">
              <a:lnSpc>
                <a:spcPct val="90000"/>
              </a:lnSpc>
              <a:spcBef>
                <a:spcPts val="1200"/>
              </a:spcBef>
              <a:spcAft>
                <a:spcPts val="0"/>
              </a:spcAft>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e0cba5e652_0_12"/>
          <p:cNvPicPr preferRelativeResize="0"/>
          <p:nvPr/>
        </p:nvPicPr>
        <p:blipFill>
          <a:blip r:embed="rId3">
            <a:alphaModFix/>
          </a:blip>
          <a:stretch>
            <a:fillRect/>
          </a:stretch>
        </p:blipFill>
        <p:spPr>
          <a:xfrm>
            <a:off x="442675" y="687850"/>
            <a:ext cx="3492860" cy="3102650"/>
          </a:xfrm>
          <a:prstGeom prst="rect">
            <a:avLst/>
          </a:prstGeom>
          <a:noFill/>
          <a:ln>
            <a:noFill/>
          </a:ln>
        </p:spPr>
      </p:pic>
      <p:pic>
        <p:nvPicPr>
          <p:cNvPr id="189" name="Google Shape;189;ge0cba5e652_0_12"/>
          <p:cNvPicPr preferRelativeResize="0"/>
          <p:nvPr/>
        </p:nvPicPr>
        <p:blipFill>
          <a:blip r:embed="rId4">
            <a:alphaModFix/>
          </a:blip>
          <a:stretch>
            <a:fillRect/>
          </a:stretch>
        </p:blipFill>
        <p:spPr>
          <a:xfrm>
            <a:off x="442675" y="3732450"/>
            <a:ext cx="3862150" cy="2599204"/>
          </a:xfrm>
          <a:prstGeom prst="rect">
            <a:avLst/>
          </a:prstGeom>
          <a:noFill/>
          <a:ln>
            <a:noFill/>
          </a:ln>
        </p:spPr>
      </p:pic>
      <p:pic>
        <p:nvPicPr>
          <p:cNvPr id="190" name="Google Shape;190;ge0cba5e652_0_12"/>
          <p:cNvPicPr preferRelativeResize="0"/>
          <p:nvPr/>
        </p:nvPicPr>
        <p:blipFill>
          <a:blip r:embed="rId5">
            <a:alphaModFix/>
          </a:blip>
          <a:stretch>
            <a:fillRect/>
          </a:stretch>
        </p:blipFill>
        <p:spPr>
          <a:xfrm>
            <a:off x="4482689" y="1072000"/>
            <a:ext cx="4034725" cy="4471174"/>
          </a:xfrm>
          <a:prstGeom prst="rect">
            <a:avLst/>
          </a:prstGeom>
          <a:noFill/>
          <a:ln>
            <a:noFill/>
          </a:ln>
        </p:spPr>
      </p:pic>
      <p:sp>
        <p:nvSpPr>
          <p:cNvPr id="191" name="Google Shape;191;ge0cba5e652_0_12"/>
          <p:cNvSpPr txBox="1">
            <a:spLocks noGrp="1"/>
          </p:cNvSpPr>
          <p:nvPr>
            <p:ph type="title"/>
          </p:nvPr>
        </p:nvSpPr>
        <p:spPr>
          <a:xfrm>
            <a:off x="838200" y="18256"/>
            <a:ext cx="10515600" cy="6696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SARIMAX Results – Fremont, California</a:t>
            </a:r>
            <a:endParaRPr sz="3600"/>
          </a:p>
        </p:txBody>
      </p:sp>
      <p:pic>
        <p:nvPicPr>
          <p:cNvPr id="192" name="Google Shape;192;ge0cba5e652_0_12"/>
          <p:cNvPicPr preferRelativeResize="0"/>
          <p:nvPr/>
        </p:nvPicPr>
        <p:blipFill>
          <a:blip r:embed="rId6">
            <a:alphaModFix/>
          </a:blip>
          <a:stretch>
            <a:fillRect/>
          </a:stretch>
        </p:blipFill>
        <p:spPr>
          <a:xfrm>
            <a:off x="8804150" y="978400"/>
            <a:ext cx="3075650" cy="4963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e0cba5e652_0_30"/>
          <p:cNvPicPr preferRelativeResize="0"/>
          <p:nvPr/>
        </p:nvPicPr>
        <p:blipFill>
          <a:blip r:embed="rId3">
            <a:alphaModFix/>
          </a:blip>
          <a:stretch>
            <a:fillRect/>
          </a:stretch>
        </p:blipFill>
        <p:spPr>
          <a:xfrm>
            <a:off x="571600" y="687850"/>
            <a:ext cx="3435126" cy="3071525"/>
          </a:xfrm>
          <a:prstGeom prst="rect">
            <a:avLst/>
          </a:prstGeom>
          <a:noFill/>
          <a:ln>
            <a:noFill/>
          </a:ln>
        </p:spPr>
      </p:pic>
      <p:pic>
        <p:nvPicPr>
          <p:cNvPr id="199" name="Google Shape;199;ge0cba5e652_0_30"/>
          <p:cNvPicPr preferRelativeResize="0"/>
          <p:nvPr/>
        </p:nvPicPr>
        <p:blipFill>
          <a:blip r:embed="rId4">
            <a:alphaModFix/>
          </a:blip>
          <a:stretch>
            <a:fillRect/>
          </a:stretch>
        </p:blipFill>
        <p:spPr>
          <a:xfrm>
            <a:off x="571600" y="3882750"/>
            <a:ext cx="3574200" cy="2436950"/>
          </a:xfrm>
          <a:prstGeom prst="rect">
            <a:avLst/>
          </a:prstGeom>
          <a:noFill/>
          <a:ln>
            <a:noFill/>
          </a:ln>
        </p:spPr>
      </p:pic>
      <p:pic>
        <p:nvPicPr>
          <p:cNvPr id="200" name="Google Shape;200;ge0cba5e652_0_30"/>
          <p:cNvPicPr preferRelativeResize="0"/>
          <p:nvPr/>
        </p:nvPicPr>
        <p:blipFill>
          <a:blip r:embed="rId5">
            <a:alphaModFix/>
          </a:blip>
          <a:stretch>
            <a:fillRect/>
          </a:stretch>
        </p:blipFill>
        <p:spPr>
          <a:xfrm>
            <a:off x="4415125" y="1016000"/>
            <a:ext cx="4152375" cy="4686850"/>
          </a:xfrm>
          <a:prstGeom prst="rect">
            <a:avLst/>
          </a:prstGeom>
          <a:noFill/>
          <a:ln>
            <a:noFill/>
          </a:ln>
        </p:spPr>
      </p:pic>
      <p:sp>
        <p:nvSpPr>
          <p:cNvPr id="201" name="Google Shape;201;ge0cba5e652_0_30"/>
          <p:cNvSpPr txBox="1">
            <a:spLocks noGrp="1"/>
          </p:cNvSpPr>
          <p:nvPr>
            <p:ph type="title"/>
          </p:nvPr>
        </p:nvSpPr>
        <p:spPr>
          <a:xfrm>
            <a:off x="838200" y="18256"/>
            <a:ext cx="10515600" cy="6696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SARIMAX Results – Charlotte, North Carolina</a:t>
            </a:r>
            <a:endParaRPr sz="3600"/>
          </a:p>
        </p:txBody>
      </p:sp>
      <p:pic>
        <p:nvPicPr>
          <p:cNvPr id="202" name="Google Shape;202;ge0cba5e652_0_30"/>
          <p:cNvPicPr preferRelativeResize="0"/>
          <p:nvPr/>
        </p:nvPicPr>
        <p:blipFill>
          <a:blip r:embed="rId6">
            <a:alphaModFix/>
          </a:blip>
          <a:stretch>
            <a:fillRect/>
          </a:stretch>
        </p:blipFill>
        <p:spPr>
          <a:xfrm>
            <a:off x="8975900" y="893951"/>
            <a:ext cx="2969625" cy="5070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e0cba5e652_0_44"/>
          <p:cNvSpPr txBox="1">
            <a:spLocks noGrp="1"/>
          </p:cNvSpPr>
          <p:nvPr>
            <p:ph type="title"/>
          </p:nvPr>
        </p:nvSpPr>
        <p:spPr>
          <a:xfrm>
            <a:off x="838200" y="18256"/>
            <a:ext cx="10515600" cy="6696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SARIMAX Results – Manassas, Virginia</a:t>
            </a:r>
            <a:endParaRPr sz="3600"/>
          </a:p>
        </p:txBody>
      </p:sp>
      <p:pic>
        <p:nvPicPr>
          <p:cNvPr id="209" name="Google Shape;209;ge0cba5e652_0_44"/>
          <p:cNvPicPr preferRelativeResize="0"/>
          <p:nvPr/>
        </p:nvPicPr>
        <p:blipFill>
          <a:blip r:embed="rId3">
            <a:alphaModFix/>
          </a:blip>
          <a:stretch>
            <a:fillRect/>
          </a:stretch>
        </p:blipFill>
        <p:spPr>
          <a:xfrm>
            <a:off x="478950" y="735925"/>
            <a:ext cx="3430926" cy="3062475"/>
          </a:xfrm>
          <a:prstGeom prst="rect">
            <a:avLst/>
          </a:prstGeom>
          <a:noFill/>
          <a:ln>
            <a:noFill/>
          </a:ln>
        </p:spPr>
      </p:pic>
      <p:pic>
        <p:nvPicPr>
          <p:cNvPr id="210" name="Google Shape;210;ge0cba5e652_0_44"/>
          <p:cNvPicPr preferRelativeResize="0"/>
          <p:nvPr/>
        </p:nvPicPr>
        <p:blipFill>
          <a:blip r:embed="rId4">
            <a:alphaModFix/>
          </a:blip>
          <a:stretch>
            <a:fillRect/>
          </a:stretch>
        </p:blipFill>
        <p:spPr>
          <a:xfrm>
            <a:off x="478950" y="3798400"/>
            <a:ext cx="3659725" cy="2520950"/>
          </a:xfrm>
          <a:prstGeom prst="rect">
            <a:avLst/>
          </a:prstGeom>
          <a:noFill/>
          <a:ln>
            <a:noFill/>
          </a:ln>
        </p:spPr>
      </p:pic>
      <p:pic>
        <p:nvPicPr>
          <p:cNvPr id="211" name="Google Shape;211;ge0cba5e652_0_44"/>
          <p:cNvPicPr preferRelativeResize="0"/>
          <p:nvPr/>
        </p:nvPicPr>
        <p:blipFill>
          <a:blip r:embed="rId5">
            <a:alphaModFix/>
          </a:blip>
          <a:stretch>
            <a:fillRect/>
          </a:stretch>
        </p:blipFill>
        <p:spPr>
          <a:xfrm>
            <a:off x="4758950" y="881500"/>
            <a:ext cx="3818975" cy="5094976"/>
          </a:xfrm>
          <a:prstGeom prst="rect">
            <a:avLst/>
          </a:prstGeom>
          <a:noFill/>
          <a:ln>
            <a:noFill/>
          </a:ln>
        </p:spPr>
      </p:pic>
      <p:pic>
        <p:nvPicPr>
          <p:cNvPr id="212" name="Google Shape;212;ge0cba5e652_0_44"/>
          <p:cNvPicPr preferRelativeResize="0"/>
          <p:nvPr/>
        </p:nvPicPr>
        <p:blipFill>
          <a:blip r:embed="rId6">
            <a:alphaModFix/>
          </a:blip>
          <a:stretch>
            <a:fillRect/>
          </a:stretch>
        </p:blipFill>
        <p:spPr>
          <a:xfrm>
            <a:off x="9075875" y="1131475"/>
            <a:ext cx="2892050" cy="4595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e0cba5e652_0_74"/>
          <p:cNvSpPr txBox="1">
            <a:spLocks noGrp="1"/>
          </p:cNvSpPr>
          <p:nvPr>
            <p:ph type="title"/>
          </p:nvPr>
        </p:nvSpPr>
        <p:spPr>
          <a:xfrm>
            <a:off x="838200" y="18255"/>
            <a:ext cx="10515600" cy="13257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Prophet Model, U.S. Inventory</a:t>
            </a:r>
            <a:endParaRPr/>
          </a:p>
        </p:txBody>
      </p:sp>
      <p:sp>
        <p:nvSpPr>
          <p:cNvPr id="219" name="Google Shape;219;ge0cba5e652_0_74"/>
          <p:cNvSpPr txBox="1">
            <a:spLocks noGrp="1"/>
          </p:cNvSpPr>
          <p:nvPr>
            <p:ph type="body" idx="1"/>
          </p:nvPr>
        </p:nvSpPr>
        <p:spPr>
          <a:xfrm>
            <a:off x="8609775" y="1343825"/>
            <a:ext cx="2817600" cy="4495500"/>
          </a:xfrm>
          <a:prstGeom prst="rect">
            <a:avLst/>
          </a:prstGeom>
          <a:noFill/>
          <a:ln>
            <a:noFill/>
          </a:ln>
        </p:spPr>
        <p:txBody>
          <a:bodyPr spcFirstLastPara="1" wrap="square" lIns="0" tIns="45700" rIns="0" bIns="45700" anchor="t" anchorCtr="0">
            <a:normAutofit fontScale="92500" lnSpcReduction="10000"/>
          </a:bodyPr>
          <a:lstStyle/>
          <a:p>
            <a:pPr marL="228600" lvl="0" indent="-359410" algn="l" rtl="0">
              <a:lnSpc>
                <a:spcPct val="90000"/>
              </a:lnSpc>
              <a:spcBef>
                <a:spcPts val="0"/>
              </a:spcBef>
              <a:spcAft>
                <a:spcPts val="0"/>
              </a:spcAft>
              <a:buSzPct val="100000"/>
              <a:buChar char="•"/>
            </a:pPr>
            <a:r>
              <a:rPr lang="en-US"/>
              <a:t>Inventory is expected to continue to decline until an expected to slightly rebound about February 2022.</a:t>
            </a:r>
            <a:endParaRPr/>
          </a:p>
          <a:p>
            <a:pPr marL="685800" lvl="1" indent="-76200" algn="l" rtl="0">
              <a:lnSpc>
                <a:spcPct val="90000"/>
              </a:lnSpc>
              <a:spcBef>
                <a:spcPts val="1200"/>
              </a:spcBef>
              <a:spcAft>
                <a:spcPts val="0"/>
              </a:spcAft>
              <a:buSzPct val="100000"/>
              <a:buNone/>
            </a:pPr>
            <a:endParaRPr sz="2400"/>
          </a:p>
          <a:p>
            <a:pPr marL="685800" lvl="1" indent="-50800" algn="l" rtl="0">
              <a:lnSpc>
                <a:spcPct val="90000"/>
              </a:lnSpc>
              <a:spcBef>
                <a:spcPts val="1200"/>
              </a:spcBef>
              <a:spcAft>
                <a:spcPts val="0"/>
              </a:spcAft>
              <a:buSzPct val="100000"/>
              <a:buNone/>
            </a:pPr>
            <a:endParaRPr/>
          </a:p>
          <a:p>
            <a:pPr marL="685800" lvl="1" indent="-50800" algn="l" rtl="0">
              <a:lnSpc>
                <a:spcPct val="90000"/>
              </a:lnSpc>
              <a:spcBef>
                <a:spcPts val="1200"/>
              </a:spcBef>
              <a:spcAft>
                <a:spcPts val="0"/>
              </a:spcAft>
              <a:buSzPct val="100000"/>
              <a:buNone/>
            </a:pPr>
            <a:endParaRPr/>
          </a:p>
        </p:txBody>
      </p:sp>
      <p:pic>
        <p:nvPicPr>
          <p:cNvPr id="220" name="Google Shape;220;ge0cba5e652_0_74"/>
          <p:cNvPicPr preferRelativeResize="0"/>
          <p:nvPr/>
        </p:nvPicPr>
        <p:blipFill>
          <a:blip r:embed="rId3">
            <a:alphaModFix/>
          </a:blip>
          <a:stretch>
            <a:fillRect/>
          </a:stretch>
        </p:blipFill>
        <p:spPr>
          <a:xfrm>
            <a:off x="618975" y="1343825"/>
            <a:ext cx="7793628" cy="4611875"/>
          </a:xfrm>
          <a:prstGeom prst="rect">
            <a:avLst/>
          </a:prstGeom>
          <a:noFill/>
          <a:ln>
            <a:noFill/>
          </a:ln>
        </p:spPr>
      </p:pic>
      <p:sp>
        <p:nvSpPr>
          <p:cNvPr id="221" name="Google Shape;221;ge0cba5e652_0_74"/>
          <p:cNvSpPr/>
          <p:nvPr/>
        </p:nvSpPr>
        <p:spPr>
          <a:xfrm>
            <a:off x="7625183" y="4929851"/>
            <a:ext cx="284100" cy="239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ge0cba5e652_0_74"/>
          <p:cNvSpPr/>
          <p:nvPr/>
        </p:nvSpPr>
        <p:spPr>
          <a:xfrm>
            <a:off x="4832875" y="2311725"/>
            <a:ext cx="1789200" cy="1688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e0d7019c3e_0_20"/>
          <p:cNvSpPr txBox="1">
            <a:spLocks noGrp="1"/>
          </p:cNvSpPr>
          <p:nvPr>
            <p:ph type="title"/>
          </p:nvPr>
        </p:nvSpPr>
        <p:spPr>
          <a:xfrm>
            <a:off x="838200" y="18255"/>
            <a:ext cx="10515600" cy="13257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Prophet Model, U.S. Median Home List Price</a:t>
            </a:r>
            <a:endParaRPr/>
          </a:p>
        </p:txBody>
      </p:sp>
      <p:pic>
        <p:nvPicPr>
          <p:cNvPr id="229" name="Google Shape;229;ge0d7019c3e_0_20"/>
          <p:cNvPicPr preferRelativeResize="0"/>
          <p:nvPr/>
        </p:nvPicPr>
        <p:blipFill>
          <a:blip r:embed="rId3">
            <a:alphaModFix/>
          </a:blip>
          <a:stretch>
            <a:fillRect/>
          </a:stretch>
        </p:blipFill>
        <p:spPr>
          <a:xfrm>
            <a:off x="838200" y="1447800"/>
            <a:ext cx="7672174" cy="4533550"/>
          </a:xfrm>
          <a:prstGeom prst="rect">
            <a:avLst/>
          </a:prstGeom>
          <a:noFill/>
          <a:ln>
            <a:noFill/>
          </a:ln>
        </p:spPr>
      </p:pic>
      <p:sp>
        <p:nvSpPr>
          <p:cNvPr id="230" name="Google Shape;230;ge0d7019c3e_0_20"/>
          <p:cNvSpPr/>
          <p:nvPr/>
        </p:nvSpPr>
        <p:spPr>
          <a:xfrm>
            <a:off x="7593734" y="2758148"/>
            <a:ext cx="284100" cy="239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1" name="Google Shape;231;ge0d7019c3e_0_20"/>
          <p:cNvSpPr txBox="1">
            <a:spLocks noGrp="1"/>
          </p:cNvSpPr>
          <p:nvPr>
            <p:ph type="body" idx="1"/>
          </p:nvPr>
        </p:nvSpPr>
        <p:spPr>
          <a:xfrm>
            <a:off x="8609775" y="1343825"/>
            <a:ext cx="2817600" cy="4495500"/>
          </a:xfrm>
          <a:prstGeom prst="rect">
            <a:avLst/>
          </a:prstGeom>
          <a:noFill/>
          <a:ln>
            <a:noFill/>
          </a:ln>
        </p:spPr>
        <p:txBody>
          <a:bodyPr spcFirstLastPara="1" wrap="square" lIns="0" tIns="45700" rIns="0" bIns="45700" anchor="t" anchorCtr="0">
            <a:normAutofit fontScale="85000" lnSpcReduction="20000"/>
          </a:bodyPr>
          <a:lstStyle/>
          <a:p>
            <a:pPr marL="228600" lvl="0" indent="-344170" algn="l" rtl="0">
              <a:lnSpc>
                <a:spcPct val="90000"/>
              </a:lnSpc>
              <a:spcBef>
                <a:spcPts val="0"/>
              </a:spcBef>
              <a:spcAft>
                <a:spcPts val="0"/>
              </a:spcAft>
              <a:buSzPct val="100000"/>
              <a:buChar char="•"/>
            </a:pPr>
            <a:r>
              <a:rPr lang="en-US"/>
              <a:t>Based on the prediction, the rest of 2021 appears to have plateaued.</a:t>
            </a:r>
            <a:endParaRPr/>
          </a:p>
          <a:p>
            <a:pPr marL="457200" lvl="0" indent="0" algn="l" rtl="0">
              <a:lnSpc>
                <a:spcPct val="90000"/>
              </a:lnSpc>
              <a:spcBef>
                <a:spcPts val="0"/>
              </a:spcBef>
              <a:spcAft>
                <a:spcPts val="0"/>
              </a:spcAft>
              <a:buNone/>
            </a:pPr>
            <a:endParaRPr/>
          </a:p>
          <a:p>
            <a:pPr marL="228600" lvl="0" indent="-344170" algn="l" rtl="0">
              <a:lnSpc>
                <a:spcPct val="90000"/>
              </a:lnSpc>
              <a:spcBef>
                <a:spcPts val="0"/>
              </a:spcBef>
              <a:spcAft>
                <a:spcPts val="0"/>
              </a:spcAft>
              <a:buSzPct val="100000"/>
              <a:buChar char="•"/>
            </a:pPr>
            <a:r>
              <a:rPr lang="en-US"/>
              <a:t>A brief decline in the median home price is expected around February 2022. </a:t>
            </a:r>
            <a:endParaRPr/>
          </a:p>
          <a:p>
            <a:pPr marL="685800" lvl="1" indent="-76200" algn="l" rtl="0">
              <a:lnSpc>
                <a:spcPct val="90000"/>
              </a:lnSpc>
              <a:spcBef>
                <a:spcPts val="1200"/>
              </a:spcBef>
              <a:spcAft>
                <a:spcPts val="0"/>
              </a:spcAft>
              <a:buSzPct val="100000"/>
              <a:buNone/>
            </a:pPr>
            <a:endParaRPr sz="2400"/>
          </a:p>
          <a:p>
            <a:pPr marL="685800" lvl="1" indent="-50800" algn="l" rtl="0">
              <a:lnSpc>
                <a:spcPct val="90000"/>
              </a:lnSpc>
              <a:spcBef>
                <a:spcPts val="1200"/>
              </a:spcBef>
              <a:spcAft>
                <a:spcPts val="0"/>
              </a:spcAft>
              <a:buSzPct val="100000"/>
              <a:buNone/>
            </a:pPr>
            <a:endParaRPr/>
          </a:p>
          <a:p>
            <a:pPr marL="685800" lvl="1" indent="-50800" algn="l" rtl="0">
              <a:lnSpc>
                <a:spcPct val="90000"/>
              </a:lnSpc>
              <a:spcBef>
                <a:spcPts val="1200"/>
              </a:spcBef>
              <a:spcAft>
                <a:spcPts val="0"/>
              </a:spcAft>
              <a:buSzPct val="100000"/>
              <a:buNone/>
            </a:pPr>
            <a:endParaRPr/>
          </a:p>
        </p:txBody>
      </p:sp>
      <p:sp>
        <p:nvSpPr>
          <p:cNvPr id="232" name="Google Shape;232;ge0d7019c3e_0_20"/>
          <p:cNvSpPr/>
          <p:nvPr/>
        </p:nvSpPr>
        <p:spPr>
          <a:xfrm>
            <a:off x="5106225" y="3352800"/>
            <a:ext cx="1540500" cy="521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e0d7019c3e_0_37"/>
          <p:cNvSpPr txBox="1">
            <a:spLocks noGrp="1"/>
          </p:cNvSpPr>
          <p:nvPr>
            <p:ph type="title"/>
          </p:nvPr>
        </p:nvSpPr>
        <p:spPr>
          <a:xfrm>
            <a:off x="838200" y="18255"/>
            <a:ext cx="10515600" cy="13257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dirty="0"/>
              <a:t>Prophet Model, 30-year Interest Rates</a:t>
            </a:r>
            <a:endParaRPr dirty="0"/>
          </a:p>
        </p:txBody>
      </p:sp>
      <p:pic>
        <p:nvPicPr>
          <p:cNvPr id="239" name="Google Shape;239;ge0d7019c3e_0_37"/>
          <p:cNvPicPr preferRelativeResize="0"/>
          <p:nvPr/>
        </p:nvPicPr>
        <p:blipFill>
          <a:blip r:embed="rId3">
            <a:alphaModFix/>
          </a:blip>
          <a:stretch>
            <a:fillRect/>
          </a:stretch>
        </p:blipFill>
        <p:spPr>
          <a:xfrm>
            <a:off x="838200" y="1447799"/>
            <a:ext cx="7607769" cy="4495500"/>
          </a:xfrm>
          <a:prstGeom prst="rect">
            <a:avLst/>
          </a:prstGeom>
          <a:noFill/>
          <a:ln>
            <a:noFill/>
          </a:ln>
        </p:spPr>
      </p:pic>
      <p:sp>
        <p:nvSpPr>
          <p:cNvPr id="240" name="Google Shape;240;ge0d7019c3e_0_37"/>
          <p:cNvSpPr/>
          <p:nvPr/>
        </p:nvSpPr>
        <p:spPr>
          <a:xfrm>
            <a:off x="7591001" y="4422924"/>
            <a:ext cx="547800" cy="5895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ge0d7019c3e_0_37"/>
          <p:cNvSpPr txBox="1">
            <a:spLocks noGrp="1"/>
          </p:cNvSpPr>
          <p:nvPr>
            <p:ph type="body" idx="1"/>
          </p:nvPr>
        </p:nvSpPr>
        <p:spPr>
          <a:xfrm>
            <a:off x="8536200" y="1181250"/>
            <a:ext cx="2817600" cy="4495500"/>
          </a:xfrm>
          <a:prstGeom prst="rect">
            <a:avLst/>
          </a:prstGeom>
          <a:noFill/>
          <a:ln>
            <a:noFill/>
          </a:ln>
        </p:spPr>
        <p:txBody>
          <a:bodyPr spcFirstLastPara="1" wrap="square" lIns="0" tIns="45700" rIns="0" bIns="45700" anchor="t" anchorCtr="0">
            <a:normAutofit/>
          </a:bodyPr>
          <a:lstStyle/>
          <a:p>
            <a:pPr marL="228600" lvl="0" indent="-374650" algn="l" rtl="0">
              <a:lnSpc>
                <a:spcPct val="90000"/>
              </a:lnSpc>
              <a:spcBef>
                <a:spcPts val="0"/>
              </a:spcBef>
              <a:spcAft>
                <a:spcPts val="0"/>
              </a:spcAft>
              <a:buSzPts val="3200"/>
              <a:buChar char="•"/>
            </a:pPr>
            <a:r>
              <a:rPr lang="en-US" dirty="0"/>
              <a:t>Interest rates are projected to continue to decline for a 30-year fixed rate loan.</a:t>
            </a:r>
            <a:endParaRPr sz="2400" dirty="0"/>
          </a:p>
          <a:p>
            <a:pPr marL="685800" lvl="1" indent="-50800" algn="l" rtl="0">
              <a:lnSpc>
                <a:spcPct val="90000"/>
              </a:lnSpc>
              <a:spcBef>
                <a:spcPts val="1200"/>
              </a:spcBef>
              <a:spcAft>
                <a:spcPts val="0"/>
              </a:spcAft>
              <a:buSzPts val="2800"/>
              <a:buNone/>
            </a:pPr>
            <a:endParaRPr dirty="0"/>
          </a:p>
          <a:p>
            <a:pPr marL="685800" lvl="1" indent="-50800" algn="l" rtl="0">
              <a:lnSpc>
                <a:spcPct val="90000"/>
              </a:lnSpc>
              <a:spcBef>
                <a:spcPts val="1200"/>
              </a:spcBef>
              <a:spcAft>
                <a:spcPts val="0"/>
              </a:spcAft>
              <a:buSzPts val="28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e0d7019c3e_0_14"/>
          <p:cNvSpPr txBox="1">
            <a:spLocks noGrp="1"/>
          </p:cNvSpPr>
          <p:nvPr>
            <p:ph type="title"/>
          </p:nvPr>
        </p:nvSpPr>
        <p:spPr>
          <a:xfrm>
            <a:off x="838200" y="18255"/>
            <a:ext cx="10515600" cy="13257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Recommendation &amp; Next Steps</a:t>
            </a:r>
            <a:endParaRPr/>
          </a:p>
        </p:txBody>
      </p:sp>
      <p:sp>
        <p:nvSpPr>
          <p:cNvPr id="248" name="Google Shape;248;ge0d7019c3e_0_14"/>
          <p:cNvSpPr txBox="1">
            <a:spLocks noGrp="1"/>
          </p:cNvSpPr>
          <p:nvPr>
            <p:ph type="body" idx="1"/>
          </p:nvPr>
        </p:nvSpPr>
        <p:spPr>
          <a:xfrm>
            <a:off x="752400" y="1343950"/>
            <a:ext cx="10687200" cy="4645800"/>
          </a:xfrm>
          <a:prstGeom prst="rect">
            <a:avLst/>
          </a:prstGeom>
          <a:noFill/>
          <a:ln>
            <a:noFill/>
          </a:ln>
        </p:spPr>
        <p:txBody>
          <a:bodyPr spcFirstLastPara="1" wrap="square" lIns="0" tIns="45700" rIns="0" bIns="45700" anchor="t" anchorCtr="0">
            <a:normAutofit fontScale="77500" lnSpcReduction="20000"/>
          </a:bodyPr>
          <a:lstStyle/>
          <a:p>
            <a:pPr marL="228600" lvl="0" indent="-328930" algn="l" rtl="0">
              <a:lnSpc>
                <a:spcPct val="90000"/>
              </a:lnSpc>
              <a:spcBef>
                <a:spcPts val="0"/>
              </a:spcBef>
              <a:spcAft>
                <a:spcPts val="0"/>
              </a:spcAft>
              <a:buSzPct val="100000"/>
              <a:buChar char="•"/>
            </a:pPr>
            <a:r>
              <a:rPr lang="en-US"/>
              <a:t>Based on our observation and analysis, we would recommend the following:</a:t>
            </a:r>
            <a:endParaRPr/>
          </a:p>
          <a:p>
            <a:pPr marL="914400" lvl="1" indent="-366394" algn="l" rtl="0">
              <a:spcBef>
                <a:spcPts val="1200"/>
              </a:spcBef>
              <a:spcAft>
                <a:spcPts val="0"/>
              </a:spcAft>
              <a:buSzPct val="100000"/>
              <a:buChar char="–"/>
            </a:pPr>
            <a:r>
              <a:rPr lang="en-US"/>
              <a:t>Should buyers purchase now?</a:t>
            </a:r>
            <a:endParaRPr/>
          </a:p>
          <a:p>
            <a:pPr marL="1371600" lvl="2" indent="-366394" algn="l" rtl="0">
              <a:spcBef>
                <a:spcPts val="1200"/>
              </a:spcBef>
              <a:spcAft>
                <a:spcPts val="0"/>
              </a:spcAft>
              <a:buSzPct val="100000"/>
              <a:buChar char="▪"/>
            </a:pPr>
            <a:r>
              <a:rPr lang="en-US"/>
              <a:t>If you can afford home at current MLP/Home Value, buy soon while Interest Rates are at 20-year low for 15YR and 30YR Fixed Mortgages</a:t>
            </a:r>
            <a:endParaRPr/>
          </a:p>
          <a:p>
            <a:pPr marL="914400" lvl="1" indent="-366394" algn="l" rtl="0">
              <a:spcBef>
                <a:spcPts val="1200"/>
              </a:spcBef>
              <a:spcAft>
                <a:spcPts val="0"/>
              </a:spcAft>
              <a:buSzPct val="100000"/>
              <a:buChar char="–"/>
            </a:pPr>
            <a:r>
              <a:rPr lang="en-US"/>
              <a:t>Should sellers list now?</a:t>
            </a:r>
            <a:endParaRPr/>
          </a:p>
          <a:p>
            <a:pPr marL="1371600" lvl="2" indent="-366394" algn="l" rtl="0">
              <a:spcBef>
                <a:spcPts val="1200"/>
              </a:spcBef>
              <a:spcAft>
                <a:spcPts val="0"/>
              </a:spcAft>
              <a:buSzPct val="100000"/>
              <a:buChar char="▪"/>
            </a:pPr>
            <a:r>
              <a:rPr lang="en-US"/>
              <a:t>If you can sell your home, consider selling in this market while Median List Price and Home Values are at an all-time high, and Home Inventory is at lowest point in last 3 years and expected to continue to drop.</a:t>
            </a:r>
            <a:endParaRPr/>
          </a:p>
          <a:p>
            <a:pPr marL="1371600" lvl="0" indent="0" algn="l" rtl="0">
              <a:spcBef>
                <a:spcPts val="0"/>
              </a:spcBef>
              <a:spcAft>
                <a:spcPts val="0"/>
              </a:spcAft>
              <a:buNone/>
            </a:pPr>
            <a:endParaRPr/>
          </a:p>
          <a:p>
            <a:pPr marL="457200" lvl="0" indent="-386080" algn="l" rtl="0">
              <a:lnSpc>
                <a:spcPct val="90000"/>
              </a:lnSpc>
              <a:spcBef>
                <a:spcPts val="0"/>
              </a:spcBef>
              <a:spcAft>
                <a:spcPts val="0"/>
              </a:spcAft>
              <a:buSzPct val="100000"/>
              <a:buChar char="•"/>
            </a:pPr>
            <a:r>
              <a:rPr lang="en-US"/>
              <a:t>If we could include additional data or conduct additional analysis:</a:t>
            </a:r>
            <a:endParaRPr/>
          </a:p>
          <a:p>
            <a:pPr marL="457200" lvl="0" indent="0" algn="l" rtl="0">
              <a:lnSpc>
                <a:spcPct val="90000"/>
              </a:lnSpc>
              <a:spcBef>
                <a:spcPts val="0"/>
              </a:spcBef>
              <a:spcAft>
                <a:spcPts val="0"/>
              </a:spcAft>
              <a:buNone/>
            </a:pPr>
            <a:endParaRPr/>
          </a:p>
          <a:p>
            <a:pPr marL="914400" lvl="1" indent="-366394" algn="l" rtl="0">
              <a:lnSpc>
                <a:spcPct val="90000"/>
              </a:lnSpc>
              <a:spcBef>
                <a:spcPts val="0"/>
              </a:spcBef>
              <a:spcAft>
                <a:spcPts val="0"/>
              </a:spcAft>
              <a:buSzPct val="100000"/>
              <a:buChar char="–"/>
            </a:pPr>
            <a:r>
              <a:rPr lang="en-US"/>
              <a:t>New build/construction home data - impact on home inventory / supply &amp; demand</a:t>
            </a:r>
            <a:endParaRPr/>
          </a:p>
          <a:p>
            <a:pPr marL="914400" lvl="1" indent="-366394" algn="l" rtl="0">
              <a:lnSpc>
                <a:spcPct val="90000"/>
              </a:lnSpc>
              <a:spcBef>
                <a:spcPts val="0"/>
              </a:spcBef>
              <a:spcAft>
                <a:spcPts val="0"/>
              </a:spcAft>
              <a:buSzPct val="100000"/>
              <a:buChar char="–"/>
            </a:pPr>
            <a:r>
              <a:rPr lang="en-US"/>
              <a:t>Stock prices - 401k / liquidation for down payment</a:t>
            </a:r>
            <a:endParaRPr/>
          </a:p>
          <a:p>
            <a:pPr marL="914400" lvl="1" indent="-366394" algn="l" rtl="0">
              <a:lnSpc>
                <a:spcPct val="90000"/>
              </a:lnSpc>
              <a:spcBef>
                <a:spcPts val="0"/>
              </a:spcBef>
              <a:spcAft>
                <a:spcPts val="0"/>
              </a:spcAft>
              <a:buSzPct val="100000"/>
              <a:buChar char="–"/>
            </a:pPr>
            <a:r>
              <a:rPr lang="en-US"/>
              <a:t>Leverage different modeling techniques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838200" y="18255"/>
            <a:ext cx="10515600" cy="1325563"/>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References</a:t>
            </a:r>
            <a:endParaRPr/>
          </a:p>
        </p:txBody>
      </p:sp>
      <p:sp>
        <p:nvSpPr>
          <p:cNvPr id="255" name="Google Shape;255;p31"/>
          <p:cNvSpPr txBox="1">
            <a:spLocks noGrp="1"/>
          </p:cNvSpPr>
          <p:nvPr>
            <p:ph type="body" idx="1"/>
          </p:nvPr>
        </p:nvSpPr>
        <p:spPr>
          <a:xfrm>
            <a:off x="892625" y="1154100"/>
            <a:ext cx="11029200" cy="4549800"/>
          </a:xfrm>
          <a:prstGeom prst="rect">
            <a:avLst/>
          </a:prstGeom>
          <a:noFill/>
          <a:ln>
            <a:noFill/>
          </a:ln>
        </p:spPr>
        <p:txBody>
          <a:bodyPr spcFirstLastPara="1" wrap="square" lIns="0" tIns="45700" rIns="0" bIns="45700" anchor="t" anchorCtr="0">
            <a:normAutofit fontScale="70000" lnSpcReduction="20000"/>
          </a:bodyPr>
          <a:lstStyle/>
          <a:p>
            <a:pPr marL="800100" lvl="0" indent="-335280" algn="l" rtl="0">
              <a:lnSpc>
                <a:spcPct val="115000"/>
              </a:lnSpc>
              <a:spcBef>
                <a:spcPts val="0"/>
              </a:spcBef>
              <a:spcAft>
                <a:spcPts val="0"/>
              </a:spcAft>
              <a:buSzPct val="100000"/>
              <a:buChar char="●"/>
            </a:pPr>
            <a:r>
              <a:rPr lang="en-US" sz="2400"/>
              <a:t>https://www.zillow.com/research/data/</a:t>
            </a:r>
            <a:endParaRPr sz="2400"/>
          </a:p>
          <a:p>
            <a:pPr marL="800100" lvl="0" indent="-335280" algn="l" rtl="0">
              <a:lnSpc>
                <a:spcPct val="115000"/>
              </a:lnSpc>
              <a:spcBef>
                <a:spcPts val="0"/>
              </a:spcBef>
              <a:spcAft>
                <a:spcPts val="0"/>
              </a:spcAft>
              <a:buSzPct val="100000"/>
              <a:buChar char="●"/>
            </a:pPr>
            <a:r>
              <a:rPr lang="en-US" sz="2400"/>
              <a:t>https://fred.stlouisfed.org/series/MORTGAGE15US</a:t>
            </a:r>
            <a:endParaRPr sz="2400"/>
          </a:p>
          <a:p>
            <a:pPr marL="800100" lvl="0" indent="-335280" algn="l" rtl="0">
              <a:lnSpc>
                <a:spcPct val="115000"/>
              </a:lnSpc>
              <a:spcBef>
                <a:spcPts val="0"/>
              </a:spcBef>
              <a:spcAft>
                <a:spcPts val="0"/>
              </a:spcAft>
              <a:buSzPct val="100000"/>
              <a:buChar char="●"/>
            </a:pPr>
            <a:r>
              <a:rPr lang="en-US" sz="2400"/>
              <a:t>https://fred.stlouisfed.org/series/MORTGAGE30US</a:t>
            </a:r>
            <a:endParaRPr sz="2400"/>
          </a:p>
          <a:p>
            <a:pPr marL="800100" lvl="0" indent="-335280" algn="l" rtl="0">
              <a:lnSpc>
                <a:spcPct val="115000"/>
              </a:lnSpc>
              <a:spcBef>
                <a:spcPts val="0"/>
              </a:spcBef>
              <a:spcAft>
                <a:spcPts val="0"/>
              </a:spcAft>
              <a:buSzPct val="100000"/>
              <a:buChar char="●"/>
            </a:pPr>
            <a:r>
              <a:rPr lang="en-US" sz="2400"/>
              <a:t>https://fred.stlouisfed.org/series/UNRATE</a:t>
            </a:r>
            <a:endParaRPr sz="2400"/>
          </a:p>
          <a:p>
            <a:pPr marL="800100" lvl="0" indent="-335280" algn="l" rtl="0">
              <a:lnSpc>
                <a:spcPct val="115000"/>
              </a:lnSpc>
              <a:spcBef>
                <a:spcPts val="0"/>
              </a:spcBef>
              <a:spcAft>
                <a:spcPts val="0"/>
              </a:spcAft>
              <a:buSzPct val="100000"/>
              <a:buChar char="●"/>
            </a:pPr>
            <a:r>
              <a:rPr lang="en-US" sz="2400"/>
              <a:t>https://fred.stlouisfed.org/series/EMRATIO</a:t>
            </a:r>
            <a:endParaRPr sz="2400"/>
          </a:p>
          <a:p>
            <a:pPr marL="800100" lvl="0" indent="-335280" algn="l" rtl="0">
              <a:lnSpc>
                <a:spcPct val="115000"/>
              </a:lnSpc>
              <a:spcBef>
                <a:spcPts val="0"/>
              </a:spcBef>
              <a:spcAft>
                <a:spcPts val="0"/>
              </a:spcAft>
              <a:buSzPct val="100000"/>
              <a:buChar char="●"/>
            </a:pPr>
            <a:r>
              <a:rPr lang="en-US" sz="2400"/>
              <a:t>https://public.opendatasoft.com/explore/dataset/us-zip-code-latitude-and-longitude/export/</a:t>
            </a:r>
            <a:endParaRPr sz="2400"/>
          </a:p>
          <a:p>
            <a:pPr marL="800100" lvl="0" indent="-335280" algn="l" rtl="0">
              <a:lnSpc>
                <a:spcPct val="115000"/>
              </a:lnSpc>
              <a:spcBef>
                <a:spcPts val="0"/>
              </a:spcBef>
              <a:spcAft>
                <a:spcPts val="0"/>
              </a:spcAft>
              <a:buSzPct val="100000"/>
              <a:buChar char="●"/>
            </a:pPr>
            <a:r>
              <a:rPr lang="en-US" sz="2400"/>
              <a:t>https://colab.research.google.com/notebooks/pro.ipynb#scrollTo=23TOba33L4qf</a:t>
            </a:r>
            <a:endParaRPr sz="2400"/>
          </a:p>
          <a:p>
            <a:pPr marL="800100" lvl="0" indent="-335280" algn="l" rtl="0">
              <a:lnSpc>
                <a:spcPct val="115000"/>
              </a:lnSpc>
              <a:spcBef>
                <a:spcPts val="0"/>
              </a:spcBef>
              <a:spcAft>
                <a:spcPts val="0"/>
              </a:spcAft>
              <a:buSzPct val="100000"/>
              <a:buChar char="●"/>
            </a:pPr>
            <a:r>
              <a:rPr lang="en-US" sz="2400"/>
              <a:t>https://www.unitedstateszipcodes.org/94536/</a:t>
            </a:r>
            <a:endParaRPr sz="2400"/>
          </a:p>
          <a:p>
            <a:pPr marL="800100" lvl="0" indent="-335280" algn="l" rtl="0">
              <a:lnSpc>
                <a:spcPct val="115000"/>
              </a:lnSpc>
              <a:spcBef>
                <a:spcPts val="0"/>
              </a:spcBef>
              <a:spcAft>
                <a:spcPts val="0"/>
              </a:spcAft>
              <a:buSzPct val="100000"/>
              <a:buChar char="●"/>
            </a:pPr>
            <a:r>
              <a:rPr lang="en-US" sz="2400"/>
              <a:t>https://towardsdatascience.com/heatmap-basics-with-pythons-seaborn-fb92ea280a6c</a:t>
            </a:r>
            <a:endParaRPr sz="2400"/>
          </a:p>
          <a:p>
            <a:pPr marL="800100" lvl="0" indent="-335280" algn="l" rtl="0">
              <a:lnSpc>
                <a:spcPct val="115000"/>
              </a:lnSpc>
              <a:spcBef>
                <a:spcPts val="0"/>
              </a:spcBef>
              <a:spcAft>
                <a:spcPts val="0"/>
              </a:spcAft>
              <a:buSzPct val="100000"/>
              <a:buChar char="●"/>
            </a:pPr>
            <a:r>
              <a:rPr lang="en-US" sz="2400"/>
              <a:t>https://towardsdatascience.com/14-data-visualization-plots-of-seaborn-14a7bdd16cd7</a:t>
            </a:r>
            <a:endParaRPr sz="2400"/>
          </a:p>
          <a:p>
            <a:pPr marL="800100" lvl="0" indent="-335280" algn="l" rtl="0">
              <a:lnSpc>
                <a:spcPct val="115000"/>
              </a:lnSpc>
              <a:spcBef>
                <a:spcPts val="0"/>
              </a:spcBef>
              <a:spcAft>
                <a:spcPts val="0"/>
              </a:spcAft>
              <a:buSzPct val="100000"/>
              <a:buChar char="●"/>
            </a:pPr>
            <a:r>
              <a:rPr lang="en-US" sz="2400"/>
              <a:t>https://coderzcolumn.com/tutorials/data-science/how-to-create-dashboard-using-python-matplotlib-panel</a:t>
            </a:r>
            <a:endParaRPr sz="2400"/>
          </a:p>
          <a:p>
            <a:pPr marL="800100" lvl="0" indent="-335280" algn="l" rtl="0">
              <a:lnSpc>
                <a:spcPct val="115000"/>
              </a:lnSpc>
              <a:spcBef>
                <a:spcPts val="0"/>
              </a:spcBef>
              <a:spcAft>
                <a:spcPts val="0"/>
              </a:spcAft>
              <a:buSzPct val="100000"/>
              <a:buChar char="●"/>
            </a:pPr>
            <a:r>
              <a:rPr lang="en-US" sz="2400"/>
              <a:t>https://machinelearningmastery.com/how-to-grid-search-sarima-model-hyperparameters-for-time-series-forecasting-in-python/</a:t>
            </a:r>
            <a:endParaRPr sz="2400"/>
          </a:p>
          <a:p>
            <a:pPr marL="800100" lvl="0" indent="-335280" algn="l" rtl="0">
              <a:lnSpc>
                <a:spcPct val="115000"/>
              </a:lnSpc>
              <a:spcBef>
                <a:spcPts val="0"/>
              </a:spcBef>
              <a:spcAft>
                <a:spcPts val="0"/>
              </a:spcAft>
              <a:buSzPct val="100000"/>
              <a:buChar char="●"/>
            </a:pPr>
            <a:r>
              <a:rPr lang="en-US" sz="2400"/>
              <a:t>https://towardsdatascience.com/time-series-forecasting-using-auto-arima-in-python-bb83e49210cd</a:t>
            </a:r>
            <a:endParaRPr sz="2400"/>
          </a:p>
          <a:p>
            <a:pPr marL="685800" lvl="1" indent="-50800" algn="l" rtl="0">
              <a:lnSpc>
                <a:spcPct val="90000"/>
              </a:lnSpc>
              <a:spcBef>
                <a:spcPts val="1200"/>
              </a:spcBef>
              <a:spcAft>
                <a:spcPts val="0"/>
              </a:spcAft>
              <a:buSzPct val="100000"/>
              <a:buNone/>
            </a:pPr>
            <a:endParaRPr/>
          </a:p>
          <a:p>
            <a:pPr marL="685800" lvl="1" indent="-50800" algn="l" rtl="0">
              <a:lnSpc>
                <a:spcPct val="90000"/>
              </a:lnSpc>
              <a:spcBef>
                <a:spcPts val="1200"/>
              </a:spcBef>
              <a:spcAft>
                <a:spcPts val="0"/>
              </a:spcAft>
              <a:buSzPct val="1000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838200" y="18255"/>
            <a:ext cx="10515600" cy="1325563"/>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COVID-19 Impact on the Real Estate Market</a:t>
            </a:r>
            <a:endParaRPr/>
          </a:p>
        </p:txBody>
      </p:sp>
      <p:sp>
        <p:nvSpPr>
          <p:cNvPr id="102" name="Google Shape;102;p2"/>
          <p:cNvSpPr txBox="1">
            <a:spLocks noGrp="1"/>
          </p:cNvSpPr>
          <p:nvPr>
            <p:ph type="body" idx="1"/>
          </p:nvPr>
        </p:nvSpPr>
        <p:spPr>
          <a:xfrm>
            <a:off x="838200" y="1343818"/>
            <a:ext cx="10515600" cy="4351338"/>
          </a:xfrm>
          <a:prstGeom prst="rect">
            <a:avLst/>
          </a:prstGeom>
          <a:noFill/>
          <a:ln>
            <a:noFill/>
          </a:ln>
        </p:spPr>
        <p:txBody>
          <a:bodyPr spcFirstLastPara="1" wrap="square" lIns="0" tIns="45700" rIns="0" bIns="45700" anchor="t" anchorCtr="0">
            <a:normAutofit fontScale="85000"/>
          </a:bodyPr>
          <a:lstStyle/>
          <a:p>
            <a:pPr marL="228600" lvl="0" indent="-287020" algn="l" rtl="0">
              <a:lnSpc>
                <a:spcPct val="90000"/>
              </a:lnSpc>
              <a:spcBef>
                <a:spcPts val="0"/>
              </a:spcBef>
              <a:spcAft>
                <a:spcPts val="0"/>
              </a:spcAft>
              <a:buSzPct val="100000"/>
              <a:buChar char="•"/>
            </a:pPr>
            <a:r>
              <a:rPr lang="en-US"/>
              <a:t>Summary of Findings:</a:t>
            </a:r>
            <a:endParaRPr/>
          </a:p>
          <a:p>
            <a:pPr marL="685800" lvl="1" indent="-188594" algn="l" rtl="0">
              <a:lnSpc>
                <a:spcPct val="90000"/>
              </a:lnSpc>
              <a:spcBef>
                <a:spcPts val="1200"/>
              </a:spcBef>
              <a:spcAft>
                <a:spcPts val="0"/>
              </a:spcAft>
              <a:buSzPct val="100000"/>
              <a:buChar char="–"/>
            </a:pPr>
            <a:r>
              <a:rPr lang="en-US"/>
              <a:t>COVID-19 has caused massive shocks to the housing market and additional factors contributing to home purchases. We observed record highs and lows across our data sets going back 4 to 24 years.</a:t>
            </a:r>
            <a:endParaRPr/>
          </a:p>
          <a:p>
            <a:pPr marL="228600" lvl="0" indent="-287020" algn="l" rtl="0">
              <a:lnSpc>
                <a:spcPct val="90000"/>
              </a:lnSpc>
              <a:spcBef>
                <a:spcPts val="1200"/>
              </a:spcBef>
              <a:spcAft>
                <a:spcPts val="0"/>
              </a:spcAft>
              <a:buSzPct val="100000"/>
              <a:buChar char="•"/>
            </a:pPr>
            <a:r>
              <a:rPr lang="en-US"/>
              <a:t>Recommendations:</a:t>
            </a:r>
            <a:endParaRPr/>
          </a:p>
          <a:p>
            <a:pPr marL="685800" lvl="1" indent="-188594" algn="l" rtl="0">
              <a:lnSpc>
                <a:spcPct val="90000"/>
              </a:lnSpc>
              <a:spcBef>
                <a:spcPts val="1200"/>
              </a:spcBef>
              <a:spcAft>
                <a:spcPts val="0"/>
              </a:spcAft>
              <a:buSzPct val="100000"/>
              <a:buChar char="–"/>
            </a:pPr>
            <a:r>
              <a:rPr lang="en-US"/>
              <a:t>If you can afford home at current MLP/Home Value, buy soon while Interest Rates are at 20-year low for 15YR and 30YR Fixed Mortgages</a:t>
            </a:r>
            <a:endParaRPr/>
          </a:p>
          <a:p>
            <a:pPr marL="685800" lvl="1" indent="-188594" algn="l" rtl="0">
              <a:lnSpc>
                <a:spcPct val="90000"/>
              </a:lnSpc>
              <a:spcBef>
                <a:spcPts val="1200"/>
              </a:spcBef>
              <a:spcAft>
                <a:spcPts val="0"/>
              </a:spcAft>
              <a:buSzPct val="100000"/>
              <a:buChar char="–"/>
            </a:pPr>
            <a:r>
              <a:rPr lang="en-US"/>
              <a:t>If you can sell your home, consider selling in this market while Median List Price and Home Values are at an all-time high, and Home Inventory is at lowest point in last 3 years and expected to continue to drop.</a:t>
            </a:r>
            <a:endParaRPr/>
          </a:p>
        </p:txBody>
      </p:sp>
      <p:pic>
        <p:nvPicPr>
          <p:cNvPr id="103" name="Google Shape;103;p2"/>
          <p:cNvPicPr preferRelativeResize="0"/>
          <p:nvPr/>
        </p:nvPicPr>
        <p:blipFill rotWithShape="1">
          <a:blip r:embed="rId3">
            <a:alphaModFix/>
          </a:blip>
          <a:srcRect/>
          <a:stretch/>
        </p:blipFill>
        <p:spPr>
          <a:xfrm>
            <a:off x="10044025" y="179500"/>
            <a:ext cx="2111677" cy="1408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769125" y="2277930"/>
            <a:ext cx="10515600" cy="1325700"/>
          </a:xfrm>
          <a:prstGeom prst="rect">
            <a:avLst/>
          </a:prstGeom>
          <a:noFill/>
          <a:ln>
            <a:noFill/>
          </a:ln>
        </p:spPr>
        <p:txBody>
          <a:bodyPr spcFirstLastPara="1" wrap="square" lIns="0" tIns="45700" rIns="0" bIns="45700" anchor="ctr" anchorCtr="0">
            <a:normAutofit/>
          </a:bodyPr>
          <a:lstStyle/>
          <a:p>
            <a:pPr marL="0" lvl="0" indent="0" algn="ctr" rtl="0">
              <a:lnSpc>
                <a:spcPct val="90000"/>
              </a:lnSpc>
              <a:spcBef>
                <a:spcPts val="0"/>
              </a:spcBef>
              <a:spcAft>
                <a:spcPts val="0"/>
              </a:spcAft>
              <a:buClr>
                <a:schemeClr val="dk2"/>
              </a:buClr>
              <a:buSzPts val="3600"/>
              <a:buFont typeface="Arial"/>
              <a:buNone/>
            </a:pPr>
            <a:r>
              <a:rPr lang="en-US"/>
              <a:t>Thank you</a:t>
            </a:r>
            <a:endParaRPr/>
          </a:p>
        </p:txBody>
      </p:sp>
      <p:sp>
        <p:nvSpPr>
          <p:cNvPr id="262" name="Google Shape;262;p32"/>
          <p:cNvSpPr txBox="1">
            <a:spLocks noGrp="1"/>
          </p:cNvSpPr>
          <p:nvPr>
            <p:ph type="body" idx="1"/>
          </p:nvPr>
        </p:nvSpPr>
        <p:spPr>
          <a:xfrm>
            <a:off x="838200" y="1343818"/>
            <a:ext cx="10515600" cy="4351338"/>
          </a:xfrm>
          <a:prstGeom prst="rect">
            <a:avLst/>
          </a:prstGeom>
          <a:noFill/>
          <a:ln>
            <a:noFill/>
          </a:ln>
        </p:spPr>
        <p:txBody>
          <a:bodyPr spcFirstLastPara="1" wrap="square" lIns="0" tIns="45700" rIns="0" bIns="45700" anchor="t" anchorCtr="0">
            <a:normAutofit/>
          </a:bodyPr>
          <a:lstStyle/>
          <a:p>
            <a:pPr marL="228600" lvl="0" indent="-25400" algn="l" rtl="0">
              <a:lnSpc>
                <a:spcPct val="90000"/>
              </a:lnSpc>
              <a:spcBef>
                <a:spcPts val="0"/>
              </a:spcBef>
              <a:spcAft>
                <a:spcPts val="0"/>
              </a:spcAft>
              <a:buSzPts val="3200"/>
              <a:buNone/>
            </a:pPr>
            <a:endParaRPr/>
          </a:p>
          <a:p>
            <a:pPr marL="685800" lvl="1" indent="-50800" algn="l" rtl="0">
              <a:lnSpc>
                <a:spcPct val="90000"/>
              </a:lnSpc>
              <a:spcBef>
                <a:spcPts val="1200"/>
              </a:spcBef>
              <a:spcAft>
                <a:spcPts val="0"/>
              </a:spcAft>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838200" y="18255"/>
            <a:ext cx="10515600" cy="1325563"/>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Specification</a:t>
            </a:r>
            <a:endParaRPr/>
          </a:p>
        </p:txBody>
      </p:sp>
      <p:sp>
        <p:nvSpPr>
          <p:cNvPr id="110" name="Google Shape;110;p3"/>
          <p:cNvSpPr txBox="1">
            <a:spLocks noGrp="1"/>
          </p:cNvSpPr>
          <p:nvPr>
            <p:ph type="body" idx="1"/>
          </p:nvPr>
        </p:nvSpPr>
        <p:spPr>
          <a:xfrm>
            <a:off x="838200" y="1343826"/>
            <a:ext cx="10515600" cy="4669200"/>
          </a:xfrm>
          <a:prstGeom prst="rect">
            <a:avLst/>
          </a:prstGeom>
          <a:noFill/>
          <a:ln>
            <a:noFill/>
          </a:ln>
        </p:spPr>
        <p:txBody>
          <a:bodyPr spcFirstLastPara="1" wrap="square" lIns="0" tIns="45700" rIns="0" bIns="45700" anchor="t" anchorCtr="0">
            <a:normAutofit fontScale="55000" lnSpcReduction="10000"/>
          </a:bodyPr>
          <a:lstStyle/>
          <a:p>
            <a:pPr marL="228600" lvl="0" indent="-198120" algn="l" rtl="0">
              <a:lnSpc>
                <a:spcPct val="90000"/>
              </a:lnSpc>
              <a:spcBef>
                <a:spcPts val="0"/>
              </a:spcBef>
              <a:spcAft>
                <a:spcPts val="0"/>
              </a:spcAft>
              <a:buSzPct val="100000"/>
              <a:buChar char="•"/>
            </a:pPr>
            <a:r>
              <a:rPr lang="en-US"/>
              <a:t>The Problem:</a:t>
            </a:r>
            <a:endParaRPr/>
          </a:p>
          <a:p>
            <a:pPr marL="685800" lvl="1" indent="-201929" algn="l" rtl="0">
              <a:lnSpc>
                <a:spcPct val="90000"/>
              </a:lnSpc>
              <a:spcBef>
                <a:spcPts val="1200"/>
              </a:spcBef>
              <a:spcAft>
                <a:spcPts val="0"/>
              </a:spcAft>
              <a:buSzPct val="100000"/>
              <a:buChar char="–"/>
            </a:pPr>
            <a:r>
              <a:rPr lang="en-US"/>
              <a:t>Due to COVID-19 changing social and professional constructs, people have been in a frenzy to buy homes (having saved money from inability to go outside or participate in events). From the news, online publications, and personal experiences, we can see that this has had a significant impact on the overall housing market, from both the buyers perspective and the sellers perspective.</a:t>
            </a:r>
            <a:endParaRPr/>
          </a:p>
          <a:p>
            <a:pPr marL="228600" lvl="0" indent="-198120" algn="l" rtl="0">
              <a:lnSpc>
                <a:spcPct val="90000"/>
              </a:lnSpc>
              <a:spcBef>
                <a:spcPts val="1200"/>
              </a:spcBef>
              <a:spcAft>
                <a:spcPts val="0"/>
              </a:spcAft>
              <a:buSzPct val="100000"/>
              <a:buChar char="•"/>
            </a:pPr>
            <a:r>
              <a:rPr lang="en-US"/>
              <a:t>Hypotheses:</a:t>
            </a:r>
            <a:endParaRPr/>
          </a:p>
          <a:p>
            <a:pPr marL="685800" lvl="1" indent="-201929" algn="l" rtl="0">
              <a:lnSpc>
                <a:spcPct val="90000"/>
              </a:lnSpc>
              <a:spcBef>
                <a:spcPts val="1200"/>
              </a:spcBef>
              <a:spcAft>
                <a:spcPts val="0"/>
              </a:spcAft>
              <a:buSzPct val="100000"/>
              <a:buChar char="–"/>
            </a:pPr>
            <a:r>
              <a:rPr lang="en-US"/>
              <a:t>Buyers who are financially capable of purchasing a home, will be more likely to get the lowest interest rates for next few years than those who do not purchase now. </a:t>
            </a:r>
            <a:endParaRPr/>
          </a:p>
          <a:p>
            <a:pPr marL="1143000" lvl="2" indent="-201928" algn="l" rtl="0">
              <a:lnSpc>
                <a:spcPct val="90000"/>
              </a:lnSpc>
              <a:spcBef>
                <a:spcPts val="1200"/>
              </a:spcBef>
              <a:spcAft>
                <a:spcPts val="0"/>
              </a:spcAft>
              <a:buSzPct val="100000"/>
              <a:buChar char="–"/>
            </a:pPr>
            <a:r>
              <a:rPr lang="en-US"/>
              <a:t>However, buyers will experience highest home prices and severe supply &amp; demand shock due to COVID-19.</a:t>
            </a:r>
            <a:endParaRPr/>
          </a:p>
          <a:p>
            <a:pPr marL="685800" lvl="1" indent="-201929" algn="l" rtl="0">
              <a:lnSpc>
                <a:spcPct val="90000"/>
              </a:lnSpc>
              <a:spcBef>
                <a:spcPts val="1200"/>
              </a:spcBef>
              <a:spcAft>
                <a:spcPts val="0"/>
              </a:spcAft>
              <a:buSzPct val="100000"/>
              <a:buChar char="–"/>
            </a:pPr>
            <a:r>
              <a:rPr lang="en-US"/>
              <a:t>Sellers who can sell their home between March 2020 – EOY 2021 will be more likely to retrieve the highest home sale price for the next few years than those who do not sell now. </a:t>
            </a:r>
            <a:endParaRPr/>
          </a:p>
          <a:p>
            <a:pPr marL="228600" lvl="0" indent="-198120" algn="l" rtl="0">
              <a:lnSpc>
                <a:spcPct val="90000"/>
              </a:lnSpc>
              <a:spcBef>
                <a:spcPts val="1200"/>
              </a:spcBef>
              <a:spcAft>
                <a:spcPts val="0"/>
              </a:spcAft>
              <a:buSzPct val="100000"/>
              <a:buChar char="•"/>
            </a:pPr>
            <a:r>
              <a:rPr lang="en-US"/>
              <a:t>Data:</a:t>
            </a:r>
            <a:endParaRPr/>
          </a:p>
          <a:p>
            <a:pPr marL="685800" lvl="1" indent="-201929" algn="l" rtl="0">
              <a:lnSpc>
                <a:spcPct val="90000"/>
              </a:lnSpc>
              <a:spcBef>
                <a:spcPts val="1200"/>
              </a:spcBef>
              <a:spcAft>
                <a:spcPts val="0"/>
              </a:spcAft>
              <a:buSzPct val="100000"/>
              <a:buChar char="–"/>
            </a:pPr>
            <a:r>
              <a:rPr lang="en-US"/>
              <a:t>Zillow Data (Home Inventory, Median List Price, Home Value Index)</a:t>
            </a:r>
            <a:endParaRPr/>
          </a:p>
          <a:p>
            <a:pPr marL="685800" lvl="1" indent="-201929" algn="l" rtl="0">
              <a:lnSpc>
                <a:spcPct val="90000"/>
              </a:lnSpc>
              <a:spcBef>
                <a:spcPts val="1200"/>
              </a:spcBef>
              <a:spcAft>
                <a:spcPts val="0"/>
              </a:spcAft>
              <a:buSzPct val="100000"/>
              <a:buChar char="–"/>
            </a:pPr>
            <a:r>
              <a:rPr lang="en-US"/>
              <a:t>FRED Data (Emp. to Pop. Ratio, Unemp. Rate, 15YR/30YR Mortgage Rate Average – all 2001 – 2021)</a:t>
            </a:r>
            <a:endParaRPr/>
          </a:p>
          <a:p>
            <a:pPr marL="685800" lvl="1" indent="-201928" algn="l" rtl="0">
              <a:lnSpc>
                <a:spcPct val="90000"/>
              </a:lnSpc>
              <a:spcBef>
                <a:spcPts val="1200"/>
              </a:spcBef>
              <a:spcAft>
                <a:spcPts val="0"/>
              </a:spcAft>
              <a:buSzPct val="100000"/>
              <a:buChar char="–"/>
            </a:pPr>
            <a:r>
              <a:rPr lang="en-US"/>
              <a:t>Opendatasoft Data (Latitude and Longitude by US Zip Code)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838200" y="18255"/>
            <a:ext cx="10515600" cy="1325563"/>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Observation</a:t>
            </a:r>
            <a:endParaRPr/>
          </a:p>
        </p:txBody>
      </p:sp>
      <p:sp>
        <p:nvSpPr>
          <p:cNvPr id="117" name="Google Shape;117;p4"/>
          <p:cNvSpPr txBox="1">
            <a:spLocks noGrp="1"/>
          </p:cNvSpPr>
          <p:nvPr>
            <p:ph type="body" idx="1"/>
          </p:nvPr>
        </p:nvSpPr>
        <p:spPr>
          <a:xfrm>
            <a:off x="838200" y="1343826"/>
            <a:ext cx="10515600" cy="4843200"/>
          </a:xfrm>
          <a:prstGeom prst="rect">
            <a:avLst/>
          </a:prstGeom>
          <a:noFill/>
          <a:ln>
            <a:noFill/>
          </a:ln>
        </p:spPr>
        <p:txBody>
          <a:bodyPr spcFirstLastPara="1" wrap="square" lIns="0" tIns="45700" rIns="0" bIns="45700" anchor="t" anchorCtr="0">
            <a:normAutofit fontScale="85000" lnSpcReduction="20000"/>
          </a:bodyPr>
          <a:lstStyle/>
          <a:p>
            <a:pPr marL="228600" lvl="0" indent="-344170" algn="l" rtl="0">
              <a:lnSpc>
                <a:spcPct val="90000"/>
              </a:lnSpc>
              <a:spcBef>
                <a:spcPts val="0"/>
              </a:spcBef>
              <a:spcAft>
                <a:spcPts val="0"/>
              </a:spcAft>
              <a:buSzPct val="100000"/>
              <a:buChar char="•"/>
            </a:pPr>
            <a:r>
              <a:rPr lang="en-US"/>
              <a:t>Based on data used, we can conclude that COVID-19 has impacted the housing market by:</a:t>
            </a:r>
            <a:endParaRPr/>
          </a:p>
          <a:p>
            <a:pPr marL="685800" lvl="1" indent="-382482" algn="l" rtl="0">
              <a:lnSpc>
                <a:spcPct val="90000"/>
              </a:lnSpc>
              <a:spcBef>
                <a:spcPts val="1200"/>
              </a:spcBef>
              <a:spcAft>
                <a:spcPts val="0"/>
              </a:spcAft>
              <a:buSzPct val="100000"/>
              <a:buChar char="–"/>
            </a:pPr>
            <a:r>
              <a:rPr lang="en-US" sz="2851"/>
              <a:t>Home Inventories have reached their </a:t>
            </a:r>
            <a:r>
              <a:rPr lang="en-US" sz="2851" b="1"/>
              <a:t>lowest</a:t>
            </a:r>
            <a:r>
              <a:rPr lang="en-US" sz="2851"/>
              <a:t> point in the last 3 years</a:t>
            </a:r>
            <a:endParaRPr sz="3250"/>
          </a:p>
          <a:p>
            <a:pPr marL="685800" lvl="1" indent="-382482" algn="l" rtl="0">
              <a:lnSpc>
                <a:spcPct val="90000"/>
              </a:lnSpc>
              <a:spcBef>
                <a:spcPts val="1200"/>
              </a:spcBef>
              <a:spcAft>
                <a:spcPts val="0"/>
              </a:spcAft>
              <a:buSzPct val="100000"/>
              <a:buChar char="–"/>
            </a:pPr>
            <a:r>
              <a:rPr lang="en-US" sz="2851"/>
              <a:t>Home Median List Prices have reached their </a:t>
            </a:r>
            <a:r>
              <a:rPr lang="en-US" sz="2851" b="1"/>
              <a:t>highest</a:t>
            </a:r>
            <a:r>
              <a:rPr lang="en-US" sz="2851"/>
              <a:t> point in the last 3 years</a:t>
            </a:r>
            <a:endParaRPr sz="3250"/>
          </a:p>
          <a:p>
            <a:pPr marL="685800" lvl="1" indent="-382482" algn="l" rtl="0">
              <a:lnSpc>
                <a:spcPct val="90000"/>
              </a:lnSpc>
              <a:spcBef>
                <a:spcPts val="1200"/>
              </a:spcBef>
              <a:spcAft>
                <a:spcPts val="0"/>
              </a:spcAft>
              <a:buSzPct val="100000"/>
              <a:buChar char="–"/>
            </a:pPr>
            <a:r>
              <a:rPr lang="en-US" sz="2851"/>
              <a:t>Home Values have reached their </a:t>
            </a:r>
            <a:r>
              <a:rPr lang="en-US" sz="2851" b="1"/>
              <a:t>highest</a:t>
            </a:r>
            <a:r>
              <a:rPr lang="en-US" sz="2851"/>
              <a:t> point in the last 24 years</a:t>
            </a:r>
            <a:endParaRPr sz="3250"/>
          </a:p>
          <a:p>
            <a:pPr marL="685800" lvl="1" indent="-382482" algn="l" rtl="0">
              <a:lnSpc>
                <a:spcPct val="90000"/>
              </a:lnSpc>
              <a:spcBef>
                <a:spcPts val="1200"/>
              </a:spcBef>
              <a:spcAft>
                <a:spcPts val="0"/>
              </a:spcAft>
              <a:buSzPct val="100000"/>
              <a:buChar char="–"/>
            </a:pPr>
            <a:r>
              <a:rPr lang="en-US" sz="2851"/>
              <a:t>Employment to Population Ratio reached </a:t>
            </a:r>
            <a:r>
              <a:rPr lang="en-US" sz="2851" b="1"/>
              <a:t>lowest</a:t>
            </a:r>
            <a:r>
              <a:rPr lang="en-US" sz="2851"/>
              <a:t> point in the last 20 years</a:t>
            </a:r>
            <a:endParaRPr sz="3250"/>
          </a:p>
          <a:p>
            <a:pPr marL="685800" lvl="1" indent="-382482" algn="l" rtl="0">
              <a:lnSpc>
                <a:spcPct val="90000"/>
              </a:lnSpc>
              <a:spcBef>
                <a:spcPts val="1200"/>
              </a:spcBef>
              <a:spcAft>
                <a:spcPts val="0"/>
              </a:spcAft>
              <a:buSzPct val="100000"/>
              <a:buChar char="–"/>
            </a:pPr>
            <a:r>
              <a:rPr lang="en-US" sz="2851"/>
              <a:t>Unemployment Rate reached </a:t>
            </a:r>
            <a:r>
              <a:rPr lang="en-US" sz="2851" b="1"/>
              <a:t>highest</a:t>
            </a:r>
            <a:r>
              <a:rPr lang="en-US" sz="2851"/>
              <a:t> point in the last 20 years</a:t>
            </a:r>
            <a:endParaRPr sz="3250"/>
          </a:p>
          <a:p>
            <a:pPr marL="685800" lvl="1" indent="-382482" algn="l" rtl="0">
              <a:lnSpc>
                <a:spcPct val="90000"/>
              </a:lnSpc>
              <a:spcBef>
                <a:spcPts val="1200"/>
              </a:spcBef>
              <a:spcAft>
                <a:spcPts val="0"/>
              </a:spcAft>
              <a:buSzPct val="100000"/>
              <a:buChar char="–"/>
            </a:pPr>
            <a:r>
              <a:rPr lang="en-US" sz="2851"/>
              <a:t>15YR and 30YR Fixed Mortgage Rates reached </a:t>
            </a:r>
            <a:r>
              <a:rPr lang="en-US" sz="2851" b="1"/>
              <a:t>lowest</a:t>
            </a:r>
            <a:r>
              <a:rPr lang="en-US" sz="2851"/>
              <a:t> point in 20 years</a:t>
            </a:r>
            <a:endParaRPr sz="3250"/>
          </a:p>
          <a:p>
            <a:pPr marL="685800" lvl="1" indent="-76200" algn="l" rtl="0">
              <a:lnSpc>
                <a:spcPct val="90000"/>
              </a:lnSpc>
              <a:spcBef>
                <a:spcPts val="1200"/>
              </a:spcBef>
              <a:spcAft>
                <a:spcPts val="0"/>
              </a:spcAft>
              <a:buSzPct val="100000"/>
              <a:buNone/>
            </a:pPr>
            <a:endParaRPr sz="2400"/>
          </a:p>
          <a:p>
            <a:pPr marL="0" lvl="1" indent="0" algn="l" rtl="0">
              <a:lnSpc>
                <a:spcPct val="90000"/>
              </a:lnSpc>
              <a:spcBef>
                <a:spcPts val="1200"/>
              </a:spcBef>
              <a:spcAft>
                <a:spcPts val="0"/>
              </a:spcAft>
              <a:buSzPct val="100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838200" y="-170600"/>
            <a:ext cx="10515600" cy="13257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sz="3600"/>
              <a:t>Exploratory Analysis – Zillow Data</a:t>
            </a:r>
            <a:endParaRPr/>
          </a:p>
        </p:txBody>
      </p:sp>
      <p:pic>
        <p:nvPicPr>
          <p:cNvPr id="124" name="Google Shape;124;p5"/>
          <p:cNvPicPr preferRelativeResize="0"/>
          <p:nvPr/>
        </p:nvPicPr>
        <p:blipFill>
          <a:blip r:embed="rId3">
            <a:alphaModFix/>
          </a:blip>
          <a:stretch>
            <a:fillRect/>
          </a:stretch>
        </p:blipFill>
        <p:spPr>
          <a:xfrm>
            <a:off x="1602675" y="1270225"/>
            <a:ext cx="9455127" cy="2325250"/>
          </a:xfrm>
          <a:prstGeom prst="rect">
            <a:avLst/>
          </a:prstGeom>
          <a:noFill/>
          <a:ln>
            <a:noFill/>
          </a:ln>
        </p:spPr>
      </p:pic>
      <p:pic>
        <p:nvPicPr>
          <p:cNvPr id="125" name="Google Shape;125;p5"/>
          <p:cNvPicPr preferRelativeResize="0"/>
          <p:nvPr/>
        </p:nvPicPr>
        <p:blipFill>
          <a:blip r:embed="rId4">
            <a:alphaModFix/>
          </a:blip>
          <a:stretch>
            <a:fillRect/>
          </a:stretch>
        </p:blipFill>
        <p:spPr>
          <a:xfrm>
            <a:off x="1439525" y="4099900"/>
            <a:ext cx="9618274" cy="2226350"/>
          </a:xfrm>
          <a:prstGeom prst="rect">
            <a:avLst/>
          </a:prstGeom>
          <a:noFill/>
          <a:ln>
            <a:noFill/>
          </a:ln>
        </p:spPr>
      </p:pic>
      <p:sp>
        <p:nvSpPr>
          <p:cNvPr id="126" name="Google Shape;126;p5"/>
          <p:cNvSpPr/>
          <p:nvPr/>
        </p:nvSpPr>
        <p:spPr>
          <a:xfrm>
            <a:off x="10232255" y="2862749"/>
            <a:ext cx="284100" cy="239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p5"/>
          <p:cNvSpPr/>
          <p:nvPr/>
        </p:nvSpPr>
        <p:spPr>
          <a:xfrm>
            <a:off x="10232255" y="4843949"/>
            <a:ext cx="284100" cy="2397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5"/>
          <p:cNvSpPr txBox="1">
            <a:spLocks noGrp="1"/>
          </p:cNvSpPr>
          <p:nvPr>
            <p:ph type="body" idx="1"/>
          </p:nvPr>
        </p:nvSpPr>
        <p:spPr>
          <a:xfrm>
            <a:off x="838200" y="764098"/>
            <a:ext cx="10515600" cy="5856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3200"/>
              <a:buNone/>
            </a:pPr>
            <a:r>
              <a:rPr lang="en-US"/>
              <a:t>Available Inventory (U.S.) 2017 - 2021</a:t>
            </a:r>
            <a:endParaRPr/>
          </a:p>
        </p:txBody>
      </p:sp>
      <p:sp>
        <p:nvSpPr>
          <p:cNvPr id="129" name="Google Shape;129;p5"/>
          <p:cNvSpPr txBox="1"/>
          <p:nvPr/>
        </p:nvSpPr>
        <p:spPr>
          <a:xfrm>
            <a:off x="838200" y="3611875"/>
            <a:ext cx="8585700" cy="5856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3200"/>
              <a:buFont typeface="Arial"/>
              <a:buNone/>
            </a:pPr>
            <a:r>
              <a:rPr lang="en-US" sz="3200">
                <a:solidFill>
                  <a:schemeClr val="accent1"/>
                </a:solidFill>
              </a:rPr>
              <a:t>Median Home List Price (U.S.)</a:t>
            </a:r>
            <a:r>
              <a:rPr lang="en-US" sz="3200" b="0" i="0" u="none" strike="noStrike" cap="none">
                <a:solidFill>
                  <a:schemeClr val="accent1"/>
                </a:solidFill>
                <a:latin typeface="Arial"/>
                <a:ea typeface="Arial"/>
                <a:cs typeface="Arial"/>
                <a:sym typeface="Arial"/>
              </a:rPr>
              <a:t> 2017 - 2021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838200" y="18256"/>
            <a:ext cx="10515600" cy="66964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Exploratory Analysis – FRED Data</a:t>
            </a:r>
            <a:endParaRPr sz="3600"/>
          </a:p>
        </p:txBody>
      </p:sp>
      <p:sp>
        <p:nvSpPr>
          <p:cNvPr id="136" name="Google Shape;136;p6"/>
          <p:cNvSpPr txBox="1">
            <a:spLocks noGrp="1"/>
          </p:cNvSpPr>
          <p:nvPr>
            <p:ph type="body" idx="1"/>
          </p:nvPr>
        </p:nvSpPr>
        <p:spPr>
          <a:xfrm>
            <a:off x="838200" y="687898"/>
            <a:ext cx="10515600" cy="58565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3200"/>
              <a:buNone/>
            </a:pPr>
            <a:r>
              <a:rPr lang="en-US"/>
              <a:t>Employment to Population Ratio 2001 - 2021</a:t>
            </a:r>
            <a:endParaRPr/>
          </a:p>
        </p:txBody>
      </p:sp>
      <p:pic>
        <p:nvPicPr>
          <p:cNvPr id="137" name="Google Shape;137;p6"/>
          <p:cNvPicPr preferRelativeResize="0"/>
          <p:nvPr/>
        </p:nvPicPr>
        <p:blipFill rotWithShape="1">
          <a:blip r:embed="rId3">
            <a:alphaModFix/>
          </a:blip>
          <a:srcRect/>
          <a:stretch/>
        </p:blipFill>
        <p:spPr>
          <a:xfrm>
            <a:off x="2324355" y="1158470"/>
            <a:ext cx="6827708" cy="2224805"/>
          </a:xfrm>
          <a:prstGeom prst="rect">
            <a:avLst/>
          </a:prstGeom>
          <a:noFill/>
          <a:ln>
            <a:noFill/>
          </a:ln>
        </p:spPr>
      </p:pic>
      <p:sp>
        <p:nvSpPr>
          <p:cNvPr id="138" name="Google Shape;138;p6"/>
          <p:cNvSpPr txBox="1"/>
          <p:nvPr/>
        </p:nvSpPr>
        <p:spPr>
          <a:xfrm>
            <a:off x="838200" y="3383275"/>
            <a:ext cx="8585702" cy="58565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3200"/>
              <a:buFont typeface="Arial"/>
              <a:buNone/>
            </a:pPr>
            <a:r>
              <a:rPr lang="en-US" sz="3200" b="0" i="0" u="none" strike="noStrike" cap="none">
                <a:solidFill>
                  <a:schemeClr val="accent1"/>
                </a:solidFill>
                <a:latin typeface="Arial"/>
                <a:ea typeface="Arial"/>
                <a:cs typeface="Arial"/>
                <a:sym typeface="Arial"/>
              </a:rPr>
              <a:t>Unemployment Rate 2001 - 2021</a:t>
            </a:r>
            <a:endParaRPr sz="1400" b="0" i="0" u="none" strike="noStrike" cap="none">
              <a:solidFill>
                <a:srgbClr val="000000"/>
              </a:solidFill>
              <a:latin typeface="Arial"/>
              <a:ea typeface="Arial"/>
              <a:cs typeface="Arial"/>
              <a:sym typeface="Arial"/>
            </a:endParaRPr>
          </a:p>
        </p:txBody>
      </p:sp>
      <p:pic>
        <p:nvPicPr>
          <p:cNvPr id="139" name="Google Shape;139;p6"/>
          <p:cNvPicPr preferRelativeResize="0"/>
          <p:nvPr/>
        </p:nvPicPr>
        <p:blipFill rotWithShape="1">
          <a:blip r:embed="rId4">
            <a:alphaModFix/>
          </a:blip>
          <a:srcRect/>
          <a:stretch/>
        </p:blipFill>
        <p:spPr>
          <a:xfrm>
            <a:off x="2352689" y="3965480"/>
            <a:ext cx="6771041" cy="2204622"/>
          </a:xfrm>
          <a:prstGeom prst="rect">
            <a:avLst/>
          </a:prstGeom>
          <a:noFill/>
          <a:ln>
            <a:noFill/>
          </a:ln>
        </p:spPr>
      </p:pic>
      <p:sp>
        <p:nvSpPr>
          <p:cNvPr id="140" name="Google Shape;140;p6"/>
          <p:cNvSpPr/>
          <p:nvPr/>
        </p:nvSpPr>
        <p:spPr>
          <a:xfrm>
            <a:off x="8327255" y="2938949"/>
            <a:ext cx="284085" cy="23969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6"/>
          <p:cNvSpPr/>
          <p:nvPr/>
        </p:nvSpPr>
        <p:spPr>
          <a:xfrm>
            <a:off x="8327255" y="3992775"/>
            <a:ext cx="284085" cy="23969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838200" y="18256"/>
            <a:ext cx="10515600" cy="669642"/>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Exploratory Analysis – FRED Data</a:t>
            </a:r>
            <a:endParaRPr sz="3600"/>
          </a:p>
        </p:txBody>
      </p:sp>
      <p:sp>
        <p:nvSpPr>
          <p:cNvPr id="148" name="Google Shape;148;p7"/>
          <p:cNvSpPr txBox="1">
            <a:spLocks noGrp="1"/>
          </p:cNvSpPr>
          <p:nvPr>
            <p:ph type="body" idx="1"/>
          </p:nvPr>
        </p:nvSpPr>
        <p:spPr>
          <a:xfrm>
            <a:off x="838200" y="687898"/>
            <a:ext cx="10515600" cy="58565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3200"/>
              <a:buNone/>
            </a:pPr>
            <a:r>
              <a:rPr lang="en-US"/>
              <a:t>15YR Fixed Mortgage Rate Average 2001 - 2021</a:t>
            </a:r>
            <a:endParaRPr/>
          </a:p>
        </p:txBody>
      </p:sp>
      <p:sp>
        <p:nvSpPr>
          <p:cNvPr id="149" name="Google Shape;149;p7"/>
          <p:cNvSpPr txBox="1"/>
          <p:nvPr/>
        </p:nvSpPr>
        <p:spPr>
          <a:xfrm>
            <a:off x="838200" y="3383275"/>
            <a:ext cx="8585702" cy="585650"/>
          </a:xfrm>
          <a:prstGeom prst="rect">
            <a:avLst/>
          </a:prstGeom>
          <a:noFill/>
          <a:ln>
            <a:noFill/>
          </a:ln>
        </p:spPr>
        <p:txBody>
          <a:bodyPr spcFirstLastPara="1" wrap="square" lIns="0" tIns="45700" rIns="0" bIns="45700" anchor="t" anchorCtr="0">
            <a:normAutofit fontScale="92500"/>
          </a:bodyPr>
          <a:lstStyle/>
          <a:p>
            <a:pPr marL="0" marR="0" lvl="0" indent="0" algn="l" rtl="0">
              <a:lnSpc>
                <a:spcPct val="90000"/>
              </a:lnSpc>
              <a:spcBef>
                <a:spcPts val="0"/>
              </a:spcBef>
              <a:spcAft>
                <a:spcPts val="0"/>
              </a:spcAft>
              <a:buClr>
                <a:schemeClr val="dk2"/>
              </a:buClr>
              <a:buSzPct val="108108"/>
              <a:buFont typeface="Arial"/>
              <a:buNone/>
            </a:pPr>
            <a:r>
              <a:rPr lang="en-US" sz="3200" b="0" i="0" u="none" strike="noStrike" cap="none">
                <a:solidFill>
                  <a:schemeClr val="accent1"/>
                </a:solidFill>
                <a:latin typeface="Arial"/>
                <a:ea typeface="Arial"/>
                <a:cs typeface="Arial"/>
                <a:sym typeface="Arial"/>
              </a:rPr>
              <a:t>30YR Fixed Mortgage Rate Average 2001 - 2021</a:t>
            </a:r>
            <a:endParaRPr sz="1400" b="0" i="0" u="none" strike="noStrike" cap="none">
              <a:solidFill>
                <a:srgbClr val="000000"/>
              </a:solidFill>
              <a:latin typeface="Arial"/>
              <a:ea typeface="Arial"/>
              <a:cs typeface="Arial"/>
              <a:sym typeface="Arial"/>
            </a:endParaRPr>
          </a:p>
        </p:txBody>
      </p:sp>
      <p:pic>
        <p:nvPicPr>
          <p:cNvPr id="150" name="Google Shape;150;p7"/>
          <p:cNvPicPr preferRelativeResize="0"/>
          <p:nvPr/>
        </p:nvPicPr>
        <p:blipFill rotWithShape="1">
          <a:blip r:embed="rId3">
            <a:alphaModFix/>
          </a:blip>
          <a:srcRect/>
          <a:stretch/>
        </p:blipFill>
        <p:spPr>
          <a:xfrm>
            <a:off x="2352688" y="1182098"/>
            <a:ext cx="6771041" cy="2230704"/>
          </a:xfrm>
          <a:prstGeom prst="rect">
            <a:avLst/>
          </a:prstGeom>
          <a:noFill/>
          <a:ln>
            <a:noFill/>
          </a:ln>
        </p:spPr>
      </p:pic>
      <p:pic>
        <p:nvPicPr>
          <p:cNvPr id="151" name="Google Shape;151;p7"/>
          <p:cNvPicPr preferRelativeResize="0"/>
          <p:nvPr/>
        </p:nvPicPr>
        <p:blipFill rotWithShape="1">
          <a:blip r:embed="rId4">
            <a:alphaModFix/>
          </a:blip>
          <a:srcRect/>
          <a:stretch/>
        </p:blipFill>
        <p:spPr>
          <a:xfrm>
            <a:off x="2352688" y="3968925"/>
            <a:ext cx="6771041" cy="2233446"/>
          </a:xfrm>
          <a:prstGeom prst="rect">
            <a:avLst/>
          </a:prstGeom>
          <a:noFill/>
          <a:ln>
            <a:noFill/>
          </a:ln>
        </p:spPr>
      </p:pic>
      <p:sp>
        <p:nvSpPr>
          <p:cNvPr id="152" name="Google Shape;152;p7"/>
          <p:cNvSpPr/>
          <p:nvPr/>
        </p:nvSpPr>
        <p:spPr>
          <a:xfrm>
            <a:off x="8504809" y="2896477"/>
            <a:ext cx="284085" cy="23969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7"/>
          <p:cNvSpPr/>
          <p:nvPr/>
        </p:nvSpPr>
        <p:spPr>
          <a:xfrm>
            <a:off x="8504808" y="5744293"/>
            <a:ext cx="284085" cy="23969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ge0cba5e652_0_0"/>
          <p:cNvPicPr preferRelativeResize="0"/>
          <p:nvPr/>
        </p:nvPicPr>
        <p:blipFill>
          <a:blip r:embed="rId3">
            <a:alphaModFix/>
          </a:blip>
          <a:stretch>
            <a:fillRect/>
          </a:stretch>
        </p:blipFill>
        <p:spPr>
          <a:xfrm>
            <a:off x="1030500" y="877524"/>
            <a:ext cx="9918777" cy="4604600"/>
          </a:xfrm>
          <a:prstGeom prst="rect">
            <a:avLst/>
          </a:prstGeom>
          <a:noFill/>
          <a:ln>
            <a:noFill/>
          </a:ln>
        </p:spPr>
      </p:pic>
      <p:sp>
        <p:nvSpPr>
          <p:cNvPr id="160" name="Google Shape;160;ge0cba5e652_0_0"/>
          <p:cNvSpPr txBox="1">
            <a:spLocks noGrp="1"/>
          </p:cNvSpPr>
          <p:nvPr>
            <p:ph type="title"/>
          </p:nvPr>
        </p:nvSpPr>
        <p:spPr>
          <a:xfrm>
            <a:off x="2775850" y="170675"/>
            <a:ext cx="5620500" cy="669600"/>
          </a:xfrm>
          <a:prstGeom prst="rect">
            <a:avLst/>
          </a:prstGeom>
          <a:noFill/>
          <a:ln>
            <a:noFill/>
          </a:ln>
        </p:spPr>
        <p:txBody>
          <a:bodyPr spcFirstLastPara="1" wrap="square" lIns="0" tIns="45700" rIns="0" bIns="45700" anchor="ctr" anchorCtr="0">
            <a:normAutofit fontScale="90000"/>
          </a:bodyPr>
          <a:lstStyle/>
          <a:p>
            <a:pPr marL="0" lvl="0" indent="0" algn="l" rtl="0">
              <a:lnSpc>
                <a:spcPct val="90000"/>
              </a:lnSpc>
              <a:spcBef>
                <a:spcPts val="0"/>
              </a:spcBef>
              <a:spcAft>
                <a:spcPts val="0"/>
              </a:spcAft>
              <a:buClr>
                <a:schemeClr val="dk2"/>
              </a:buClr>
              <a:buSzPct val="100000"/>
              <a:buFont typeface="Arial"/>
              <a:buNone/>
            </a:pPr>
            <a:r>
              <a:rPr lang="en-US"/>
              <a:t>Interactive Map Visualization</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e0cba5e652_0_6"/>
          <p:cNvSpPr txBox="1">
            <a:spLocks noGrp="1"/>
          </p:cNvSpPr>
          <p:nvPr>
            <p:ph type="title"/>
          </p:nvPr>
        </p:nvSpPr>
        <p:spPr>
          <a:xfrm>
            <a:off x="134250" y="2514750"/>
            <a:ext cx="5620500" cy="6696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2"/>
              </a:buClr>
              <a:buSzPts val="3600"/>
              <a:buFont typeface="Arial"/>
              <a:buNone/>
            </a:pPr>
            <a:r>
              <a:rPr lang="en-US"/>
              <a:t>Interactive Dashboard</a:t>
            </a:r>
            <a:endParaRPr sz="3600"/>
          </a:p>
        </p:txBody>
      </p:sp>
      <p:pic>
        <p:nvPicPr>
          <p:cNvPr id="167" name="Google Shape;167;ge0cba5e652_0_6"/>
          <p:cNvPicPr preferRelativeResize="0"/>
          <p:nvPr/>
        </p:nvPicPr>
        <p:blipFill>
          <a:blip r:embed="rId3">
            <a:alphaModFix/>
          </a:blip>
          <a:stretch>
            <a:fillRect/>
          </a:stretch>
        </p:blipFill>
        <p:spPr>
          <a:xfrm>
            <a:off x="5912850" y="152400"/>
            <a:ext cx="5718626" cy="5877826"/>
          </a:xfrm>
          <a:prstGeom prst="rect">
            <a:avLst/>
          </a:prstGeom>
          <a:noFill/>
          <a:ln>
            <a:noFill/>
          </a:ln>
        </p:spPr>
      </p:pic>
      <p:sp>
        <p:nvSpPr>
          <p:cNvPr id="168" name="Google Shape;168;ge0cba5e652_0_6"/>
          <p:cNvSpPr txBox="1"/>
          <p:nvPr/>
        </p:nvSpPr>
        <p:spPr>
          <a:xfrm>
            <a:off x="863600" y="49421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http://localhost:54182</a:t>
            </a:r>
            <a:endParaRPr/>
          </a:p>
        </p:txBody>
      </p:sp>
    </p:spTree>
  </p:cSld>
  <p:clrMapOvr>
    <a:masterClrMapping/>
  </p:clrMapOvr>
</p:sld>
</file>

<file path=ppt/theme/theme1.xml><?xml version="1.0" encoding="utf-8"?>
<a:theme xmlns:a="http://schemas.openxmlformats.org/drawingml/2006/main" name="1_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Macintosh PowerPoint</Application>
  <PresentationFormat>Widescreen</PresentationFormat>
  <Paragraphs>127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Georgia</vt:lpstr>
      <vt:lpstr>Noto Sans Symbols</vt:lpstr>
      <vt:lpstr>NTR</vt:lpstr>
      <vt:lpstr>Verdana</vt:lpstr>
      <vt:lpstr>1_Office Theme</vt:lpstr>
      <vt:lpstr>IST 718 - Final Project</vt:lpstr>
      <vt:lpstr>COVID-19 Impact on the Real Estate Market</vt:lpstr>
      <vt:lpstr>Specification</vt:lpstr>
      <vt:lpstr>Observation</vt:lpstr>
      <vt:lpstr>Exploratory Analysis – Zillow Data</vt:lpstr>
      <vt:lpstr>Exploratory Analysis – FRED Data</vt:lpstr>
      <vt:lpstr>Exploratory Analysis – FRED Data</vt:lpstr>
      <vt:lpstr>Interactive Map Visualization</vt:lpstr>
      <vt:lpstr>Interactive Dashboard</vt:lpstr>
      <vt:lpstr>Correlation Graph</vt:lpstr>
      <vt:lpstr>Advance Analysis - Machine Learning Models</vt:lpstr>
      <vt:lpstr>SARIMAX Results – Fremont, California</vt:lpstr>
      <vt:lpstr>SARIMAX Results – Charlotte, North Carolina</vt:lpstr>
      <vt:lpstr>SARIMAX Results – Manassas, Virginia</vt:lpstr>
      <vt:lpstr>Prophet Model, U.S. Inventory</vt:lpstr>
      <vt:lpstr>Prophet Model, U.S. Median Home List Price</vt:lpstr>
      <vt:lpstr>Prophet Model, 30-year Interest Rates</vt:lpstr>
      <vt:lpstr>Recommendation &amp; Next Steps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 Final Project</dc:title>
  <dc:creator>Matthew Stockhaus</dc:creator>
  <cp:lastModifiedBy>Sathish Kumar Rajendiran</cp:lastModifiedBy>
  <cp:revision>1</cp:revision>
  <dcterms:created xsi:type="dcterms:W3CDTF">2021-06-15T23:36:31Z</dcterms:created>
  <dcterms:modified xsi:type="dcterms:W3CDTF">2021-07-12T21:31:09Z</dcterms:modified>
</cp:coreProperties>
</file>